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831" r:id="rId1"/>
    <p:sldMasterId id="2147483842" r:id="rId2"/>
    <p:sldMasterId id="2147483853" r:id="rId3"/>
    <p:sldMasterId id="2147483897" r:id="rId4"/>
    <p:sldMasterId id="2147483788" r:id="rId5"/>
  </p:sldMasterIdLst>
  <p:notesMasterIdLst>
    <p:notesMasterId r:id="rId57"/>
  </p:notesMasterIdLst>
  <p:handoutMasterIdLst>
    <p:handoutMasterId r:id="rId58"/>
  </p:handoutMasterIdLst>
  <p:sldIdLst>
    <p:sldId id="267" r:id="rId6"/>
    <p:sldId id="318" r:id="rId7"/>
    <p:sldId id="320" r:id="rId8"/>
    <p:sldId id="272" r:id="rId9"/>
    <p:sldId id="321" r:id="rId10"/>
    <p:sldId id="271" r:id="rId11"/>
    <p:sldId id="322" r:id="rId12"/>
    <p:sldId id="284" r:id="rId13"/>
    <p:sldId id="316" r:id="rId14"/>
    <p:sldId id="310" r:id="rId15"/>
    <p:sldId id="313" r:id="rId16"/>
    <p:sldId id="323" r:id="rId17"/>
    <p:sldId id="282" r:id="rId18"/>
    <p:sldId id="283" r:id="rId19"/>
    <p:sldId id="285" r:id="rId20"/>
    <p:sldId id="286" r:id="rId21"/>
    <p:sldId id="296" r:id="rId22"/>
    <p:sldId id="297" r:id="rId23"/>
    <p:sldId id="298" r:id="rId24"/>
    <p:sldId id="301" r:id="rId25"/>
    <p:sldId id="302" r:id="rId26"/>
    <p:sldId id="304" r:id="rId27"/>
    <p:sldId id="306" r:id="rId28"/>
    <p:sldId id="307" r:id="rId29"/>
    <p:sldId id="309" r:id="rId30"/>
    <p:sldId id="312" r:id="rId31"/>
    <p:sldId id="324" r:id="rId32"/>
    <p:sldId id="325" r:id="rId33"/>
    <p:sldId id="270" r:id="rId34"/>
    <p:sldId id="295" r:id="rId35"/>
    <p:sldId id="303" r:id="rId36"/>
    <p:sldId id="305" r:id="rId37"/>
    <p:sldId id="326" r:id="rId38"/>
    <p:sldId id="291" r:id="rId39"/>
    <p:sldId id="293" r:id="rId40"/>
    <p:sldId id="299" r:id="rId41"/>
    <p:sldId id="311" r:id="rId42"/>
    <p:sldId id="327" r:id="rId43"/>
    <p:sldId id="287" r:id="rId44"/>
    <p:sldId id="288" r:id="rId45"/>
    <p:sldId id="289" r:id="rId46"/>
    <p:sldId id="294" r:id="rId47"/>
    <p:sldId id="300" r:id="rId48"/>
    <p:sldId id="328" r:id="rId49"/>
    <p:sldId id="317" r:id="rId50"/>
    <p:sldId id="329" r:id="rId51"/>
    <p:sldId id="315" r:id="rId52"/>
    <p:sldId id="330" r:id="rId53"/>
    <p:sldId id="290" r:id="rId54"/>
    <p:sldId id="292" r:id="rId55"/>
    <p:sldId id="308" r:id="rId56"/>
  </p:sldIdLst>
  <p:sldSz cx="9144000" cy="5143500" type="screen16x9"/>
  <p:notesSz cx="6797675" cy="9926638"/>
  <p:embeddedFontLst>
    <p:embeddedFont>
      <p:font typeface="Calibri" panose="020F0502020204030204" pitchFamily="34" charset="0"/>
      <p:regular r:id="rId59"/>
      <p:bold r:id="rId60"/>
      <p:italic r:id="rId61"/>
      <p:boldItalic r:id="rId62"/>
    </p:embeddedFont>
    <p:embeddedFont>
      <p:font typeface="Gotham Bold" pitchFamily="50" charset="0"/>
      <p:regular r:id="rId63"/>
      <p:italic r:id="rId64"/>
    </p:embeddedFont>
    <p:embeddedFont>
      <p:font typeface="Gotham Book" panose="02000603040000020004" pitchFamily="2" charset="0"/>
      <p:regular r:id="rId65"/>
      <p:italic r:id="rId66"/>
    </p:embeddedFont>
    <p:embeddedFont>
      <p:font typeface="Gotham Light" pitchFamily="50" charset="0"/>
      <p:regular r:id="rId67"/>
      <p:italic r:id="rId68"/>
    </p:embeddedFont>
    <p:embeddedFont>
      <p:font typeface="Gotham Medium" pitchFamily="50" charset="0"/>
      <p:regular r:id="rId69"/>
      <p:italic r:id="rId70"/>
    </p:embeddedFont>
    <p:embeddedFont>
      <p:font typeface="GothamBold" charset="0"/>
      <p:regular r:id="rId71"/>
      <p:bold r:id="rId72"/>
      <p:italic r:id="rId73"/>
      <p:boldItalic r:id="rId74"/>
    </p:embeddedFont>
    <p:embeddedFont>
      <p:font typeface="Gotham-Bold" pitchFamily="50" charset="0"/>
      <p:regular r:id="rId75"/>
    </p:embeddedFont>
    <p:embeddedFont>
      <p:font typeface="GothamBook" charset="0"/>
      <p:regular r:id="rId76"/>
      <p:italic r:id="rId77"/>
    </p:embeddedFont>
    <p:embeddedFont>
      <p:font typeface="Gotham-Book" pitchFamily="50" charset="0"/>
      <p:regular r:id="rId78"/>
    </p:embeddedFont>
    <p:embeddedFont>
      <p:font typeface="GothamLight" charset="0"/>
      <p:regular r:id="rId79"/>
      <p:bold r:id="rId80"/>
      <p:italic r:id="rId81"/>
      <p:boldItalic r:id="rId82"/>
    </p:embeddedFont>
    <p:embeddedFont>
      <p:font typeface="GothamMedium" charset="0"/>
      <p:regular r:id="rId83"/>
      <p:italic r:id="rId84"/>
    </p:embeddedFont>
    <p:embeddedFont>
      <p:font typeface="Times LT Std Semibold" panose="02020703080505020304" pitchFamily="18" charset="0"/>
      <p:regular r:id="rId85"/>
      <p:bold r:id="rId86"/>
      <p:italic r:id="rId87"/>
      <p:boldItalic r:id="rId88"/>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A8B8A"/>
    <a:srgbClr val="2B2B2E"/>
    <a:srgbClr val="007596"/>
    <a:srgbClr val="FFB81C"/>
    <a:srgbClr val="F6F6F8"/>
    <a:srgbClr val="615B66"/>
    <a:srgbClr val="000000"/>
    <a:srgbClr val="008AD8"/>
    <a:srgbClr val="0072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96" autoAdjust="0"/>
    <p:restoredTop sz="94663" autoAdjust="0"/>
  </p:normalViewPr>
  <p:slideViewPr>
    <p:cSldViewPr snapToObjects="1">
      <p:cViewPr varScale="1">
        <p:scale>
          <a:sx n="105" d="100"/>
          <a:sy n="105" d="100"/>
        </p:scale>
        <p:origin x="108" y="438"/>
      </p:cViewPr>
      <p:guideLst/>
    </p:cSldViewPr>
  </p:slideViewPr>
  <p:outlineViewPr>
    <p:cViewPr>
      <p:scale>
        <a:sx n="33" d="100"/>
        <a:sy n="33" d="100"/>
      </p:scale>
      <p:origin x="0" y="29382"/>
    </p:cViewPr>
  </p:outlineViewPr>
  <p:notesTextViewPr>
    <p:cViewPr>
      <p:scale>
        <a:sx n="1" d="1"/>
        <a:sy n="1" d="1"/>
      </p:scale>
      <p:origin x="0" y="0"/>
    </p:cViewPr>
  </p:notesTextViewPr>
  <p:sorterViewPr>
    <p:cViewPr>
      <p:scale>
        <a:sx n="100" d="100"/>
        <a:sy n="100" d="100"/>
      </p:scale>
      <p:origin x="0" y="0"/>
    </p:cViewPr>
  </p:sorterViewPr>
  <p:notesViewPr>
    <p:cSldViewPr snapToObjects="1">
      <p:cViewPr varScale="1">
        <p:scale>
          <a:sx n="114" d="100"/>
          <a:sy n="114" d="100"/>
        </p:scale>
        <p:origin x="5202" y="9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font" Target="fonts/font26.fntdata"/><Relationship Id="rId89" Type="http://schemas.openxmlformats.org/officeDocument/2006/relationships/commentAuthors" Target="commen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handoutMaster" Target="handoutMasters/handout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font" Target="fonts/font27.fntdata"/><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openxmlformats.org/officeDocument/2006/relationships/font" Target="fonts/font30.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font" Target="fonts/font28.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8.fntdata"/><Relationship Id="rId7" Type="http://schemas.openxmlformats.org/officeDocument/2006/relationships/slide" Target="slides/slide2.xml"/><Relationship Id="rId71" Type="http://schemas.openxmlformats.org/officeDocument/2006/relationships/font" Target="fonts/font13.fntdata"/><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8.fntdata"/><Relationship Id="rId87" Type="http://schemas.openxmlformats.org/officeDocument/2006/relationships/font" Target="fonts/font29.fntdata"/><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1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27C7133-9A36-71B5-C2E9-B7E52A7C8102}"/>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95735E67-47CA-7CB7-F0C6-7B1B48DC74B8}"/>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6577452-F8E5-4612-A67D-D2609178B883}" type="datetimeFigureOut">
              <a:rPr lang="de-DE" smtClean="0"/>
              <a:t>13.06.2023</a:t>
            </a:fld>
            <a:endParaRPr lang="de-DE"/>
          </a:p>
        </p:txBody>
      </p:sp>
      <p:sp>
        <p:nvSpPr>
          <p:cNvPr id="4" name="Fußzeilenplatzhalter 3">
            <a:extLst>
              <a:ext uri="{FF2B5EF4-FFF2-40B4-BE49-F238E27FC236}">
                <a16:creationId xmlns:a16="http://schemas.microsoft.com/office/drawing/2014/main" id="{B443AB72-8DD5-9A80-C59B-1CFA0E599167}"/>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4863412-9443-D03F-969F-8D276052CB88}"/>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FD33124-6C1C-4ED4-B5F1-C685EF943068}" type="slidenum">
              <a:rPr lang="de-DE" smtClean="0"/>
              <a:t>‹#›</a:t>
            </a:fld>
            <a:endParaRPr lang="de-DE"/>
          </a:p>
        </p:txBody>
      </p:sp>
    </p:spTree>
    <p:extLst>
      <p:ext uri="{BB962C8B-B14F-4D97-AF65-F5344CB8AC3E}">
        <p14:creationId xmlns:p14="http://schemas.microsoft.com/office/powerpoint/2010/main" val="1806343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001" tIns="45501" rIns="91001" bIns="45501" rtlCol="0"/>
          <a:lstStyle>
            <a:lvl1pPr algn="l">
              <a:defRPr sz="1200">
                <a:latin typeface="Gotham Book" pitchFamily="50" charset="0"/>
              </a:defRPr>
            </a:lvl1pPr>
          </a:lstStyle>
          <a:p>
            <a:endParaRPr lang="de-DE" dirty="0"/>
          </a:p>
        </p:txBody>
      </p:sp>
      <p:sp>
        <p:nvSpPr>
          <p:cNvPr id="3" name="Datumsplatzhalter 2"/>
          <p:cNvSpPr>
            <a:spLocks noGrp="1"/>
          </p:cNvSpPr>
          <p:nvPr>
            <p:ph type="dt" idx="1"/>
          </p:nvPr>
        </p:nvSpPr>
        <p:spPr>
          <a:xfrm>
            <a:off x="3850443" y="0"/>
            <a:ext cx="2945659" cy="496332"/>
          </a:xfrm>
          <a:prstGeom prst="rect">
            <a:avLst/>
          </a:prstGeom>
        </p:spPr>
        <p:txBody>
          <a:bodyPr vert="horz" lIns="91001" tIns="45501" rIns="91001" bIns="45501" rtlCol="0"/>
          <a:lstStyle>
            <a:lvl1pPr algn="r">
              <a:defRPr sz="1200">
                <a:latin typeface="Gotham Book" pitchFamily="50" charset="0"/>
              </a:defRPr>
            </a:lvl1pPr>
          </a:lstStyle>
          <a:p>
            <a:fld id="{F39129D7-F316-4E1C-8122-29064D257EBD}" type="datetimeFigureOut">
              <a:rPr lang="de-DE" smtClean="0"/>
              <a:pPr/>
              <a:t>13.06.2023</a:t>
            </a:fld>
            <a:endParaRPr lang="de-DE" dirty="0"/>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001" tIns="45501" rIns="91001" bIns="45501" rtlCol="0" anchor="ctr"/>
          <a:lstStyle/>
          <a:p>
            <a:endParaRPr lang="de-DE" dirty="0"/>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001" tIns="45501" rIns="91001" bIns="45501"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9428584"/>
            <a:ext cx="2945659" cy="496332"/>
          </a:xfrm>
          <a:prstGeom prst="rect">
            <a:avLst/>
          </a:prstGeom>
        </p:spPr>
        <p:txBody>
          <a:bodyPr vert="horz" lIns="91001" tIns="45501" rIns="91001" bIns="45501" rtlCol="0" anchor="b"/>
          <a:lstStyle>
            <a:lvl1pPr algn="l">
              <a:defRPr sz="1200">
                <a:latin typeface="Gotham Book" pitchFamily="50" charset="0"/>
              </a:defRPr>
            </a:lvl1pPr>
          </a:lstStyle>
          <a:p>
            <a:endParaRPr lang="de-DE" dirty="0"/>
          </a:p>
        </p:txBody>
      </p:sp>
      <p:sp>
        <p:nvSpPr>
          <p:cNvPr id="7" name="Foliennummernplatzhalter 6"/>
          <p:cNvSpPr>
            <a:spLocks noGrp="1"/>
          </p:cNvSpPr>
          <p:nvPr>
            <p:ph type="sldNum" sz="quarter" idx="5"/>
          </p:nvPr>
        </p:nvSpPr>
        <p:spPr>
          <a:xfrm>
            <a:off x="3850443" y="9428584"/>
            <a:ext cx="2945659" cy="496332"/>
          </a:xfrm>
          <a:prstGeom prst="rect">
            <a:avLst/>
          </a:prstGeom>
        </p:spPr>
        <p:txBody>
          <a:bodyPr vert="horz" lIns="91001" tIns="45501" rIns="91001" bIns="45501" rtlCol="0" anchor="b"/>
          <a:lstStyle>
            <a:lvl1pPr algn="r">
              <a:defRPr sz="1200">
                <a:latin typeface="Gotham Book" pitchFamily="50" charset="0"/>
              </a:defRPr>
            </a:lvl1pPr>
          </a:lstStyle>
          <a:p>
            <a:fld id="{863AB8A6-CDF2-4CB4-BABE-1C586EB7C95D}" type="slidenum">
              <a:rPr lang="de-DE" smtClean="0"/>
              <a:pPr/>
              <a:t>‹#›</a:t>
            </a:fld>
            <a:endParaRPr lang="de-DE" dirty="0"/>
          </a:p>
        </p:txBody>
      </p:sp>
    </p:spTree>
    <p:extLst>
      <p:ext uri="{BB962C8B-B14F-4D97-AF65-F5344CB8AC3E}">
        <p14:creationId xmlns:p14="http://schemas.microsoft.com/office/powerpoint/2010/main" val="2624497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otham Book" pitchFamily="50" charset="0"/>
        <a:ea typeface="+mn-ea"/>
        <a:cs typeface="+mn-cs"/>
      </a:defRPr>
    </a:lvl1pPr>
    <a:lvl2pPr marL="457200" algn="l" defTabSz="914400" rtl="0" eaLnBrk="1" latinLnBrk="0" hangingPunct="1">
      <a:defRPr sz="1200" kern="1200">
        <a:solidFill>
          <a:schemeClr val="tx1"/>
        </a:solidFill>
        <a:latin typeface="Gotham Book" pitchFamily="50" charset="0"/>
        <a:ea typeface="+mn-ea"/>
        <a:cs typeface="+mn-cs"/>
      </a:defRPr>
    </a:lvl2pPr>
    <a:lvl3pPr marL="914400" algn="l" defTabSz="914400" rtl="0" eaLnBrk="1" latinLnBrk="0" hangingPunct="1">
      <a:defRPr sz="1200" kern="1200">
        <a:solidFill>
          <a:schemeClr val="tx1"/>
        </a:solidFill>
        <a:latin typeface="Gotham Book" pitchFamily="50" charset="0"/>
        <a:ea typeface="+mn-ea"/>
        <a:cs typeface="+mn-cs"/>
      </a:defRPr>
    </a:lvl3pPr>
    <a:lvl4pPr marL="1371600" algn="l" defTabSz="914400" rtl="0" eaLnBrk="1" latinLnBrk="0" hangingPunct="1">
      <a:defRPr sz="1200" kern="1200">
        <a:solidFill>
          <a:schemeClr val="tx1"/>
        </a:solidFill>
        <a:latin typeface="Gotham Book" pitchFamily="50" charset="0"/>
        <a:ea typeface="+mn-ea"/>
        <a:cs typeface="+mn-cs"/>
      </a:defRPr>
    </a:lvl4pPr>
    <a:lvl5pPr marL="1828800" algn="l" defTabSz="914400" rtl="0" eaLnBrk="1" latinLnBrk="0" hangingPunct="1">
      <a:defRPr sz="1200" kern="1200">
        <a:solidFill>
          <a:schemeClr val="tx1"/>
        </a:solidFill>
        <a:latin typeface="Gotham Book"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3AB8A6-CDF2-4CB4-BABE-1C586EB7C95D}" type="slidenum">
              <a:rPr lang="de-DE" smtClean="0"/>
              <a:pPr/>
              <a:t>14</a:t>
            </a:fld>
            <a:endParaRPr lang="de-DE" dirty="0"/>
          </a:p>
        </p:txBody>
      </p:sp>
    </p:spTree>
    <p:extLst>
      <p:ext uri="{BB962C8B-B14F-4D97-AF65-F5344CB8AC3E}">
        <p14:creationId xmlns:p14="http://schemas.microsoft.com/office/powerpoint/2010/main" val="2315237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LAYOUT main dark">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F1C3D134-31A8-48B5-9E3B-A8AA41557A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1" t="6162" r="14939" b="23809"/>
          <a:stretch/>
        </p:blipFill>
        <p:spPr>
          <a:xfrm>
            <a:off x="0" y="0"/>
            <a:ext cx="9225625" cy="5143499"/>
          </a:xfrm>
          <a:prstGeom prst="rect">
            <a:avLst/>
          </a:prstGeom>
        </p:spPr>
      </p:pic>
      <p:sp>
        <p:nvSpPr>
          <p:cNvPr id="18" name="Rechteck 17">
            <a:extLst>
              <a:ext uri="{FF2B5EF4-FFF2-40B4-BE49-F238E27FC236}">
                <a16:creationId xmlns:a16="http://schemas.microsoft.com/office/drawing/2014/main" id="{D568299D-6008-42C0-9525-1EF44131CD51}"/>
              </a:ext>
            </a:extLst>
          </p:cNvPr>
          <p:cNvSpPr/>
          <p:nvPr userDrawn="1"/>
        </p:nvSpPr>
        <p:spPr bwMode="auto">
          <a:xfrm>
            <a:off x="3698425" y="824598"/>
            <a:ext cx="1747151" cy="3494304"/>
          </a:xfrm>
          <a:prstGeom prst="rect">
            <a:avLst/>
          </a:prstGeom>
          <a:solidFill>
            <a:srgbClr val="000000">
              <a:alpha val="89804"/>
            </a:srgbClr>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de-DE" dirty="0">
              <a:latin typeface="GothamBook" pitchFamily="50" charset="0"/>
            </a:endParaRPr>
          </a:p>
        </p:txBody>
      </p:sp>
      <p:pic>
        <p:nvPicPr>
          <p:cNvPr id="19" name="Grafik 18">
            <a:extLst>
              <a:ext uri="{FF2B5EF4-FFF2-40B4-BE49-F238E27FC236}">
                <a16:creationId xmlns:a16="http://schemas.microsoft.com/office/drawing/2014/main" id="{C2CA41A5-58EE-4852-B1DF-4DA340692B6D}"/>
              </a:ext>
            </a:extLst>
          </p:cNvPr>
          <p:cNvPicPr>
            <a:picLocks noChangeAspect="1"/>
          </p:cNvPicPr>
          <p:nvPr userDrawn="1"/>
        </p:nvPicPr>
        <p:blipFill>
          <a:blip r:embed="rId3"/>
          <a:stretch>
            <a:fillRect/>
          </a:stretch>
        </p:blipFill>
        <p:spPr>
          <a:xfrm>
            <a:off x="4016672" y="1264831"/>
            <a:ext cx="1182028" cy="2466568"/>
          </a:xfrm>
          <a:prstGeom prst="rect">
            <a:avLst/>
          </a:prstGeom>
        </p:spPr>
      </p:pic>
      <p:sp>
        <p:nvSpPr>
          <p:cNvPr id="20" name="Titelplatzhalter 1">
            <a:extLst>
              <a:ext uri="{FF2B5EF4-FFF2-40B4-BE49-F238E27FC236}">
                <a16:creationId xmlns:a16="http://schemas.microsoft.com/office/drawing/2014/main" id="{C21F6DAC-5F0F-496E-A3DB-F21CA064A0B8}"/>
              </a:ext>
            </a:extLst>
          </p:cNvPr>
          <p:cNvSpPr>
            <a:spLocks noGrp="1"/>
          </p:cNvSpPr>
          <p:nvPr>
            <p:ph type="title" hasCustomPrompt="1"/>
          </p:nvPr>
        </p:nvSpPr>
        <p:spPr>
          <a:xfrm>
            <a:off x="287524" y="231490"/>
            <a:ext cx="3240360" cy="2196244"/>
          </a:xfrm>
          <a:prstGeom prst="rect">
            <a:avLst/>
          </a:prstGeom>
        </p:spPr>
        <p:txBody>
          <a:bodyPr vert="horz" lIns="91440" tIns="45720" rIns="91440" bIns="45720" rtlCol="0" anchor="t">
            <a:normAutofit/>
          </a:bodyPr>
          <a:lstStyle>
            <a:lvl1pPr>
              <a:lnSpc>
                <a:spcPct val="100000"/>
              </a:lnSpc>
              <a:defRPr sz="2400">
                <a:solidFill>
                  <a:schemeClr val="bg1"/>
                </a:solidFill>
              </a:defRPr>
            </a:lvl1pPr>
          </a:lstStyle>
          <a:p>
            <a:r>
              <a:rPr lang="de-DE" dirty="0"/>
              <a:t>DE GRUYTER</a:t>
            </a:r>
            <a:br>
              <a:rPr lang="de-DE" dirty="0"/>
            </a:br>
            <a:r>
              <a:rPr lang="de-DE" dirty="0"/>
              <a:t>NAME OF TOPIC</a:t>
            </a:r>
            <a:br>
              <a:rPr lang="de-DE" dirty="0"/>
            </a:br>
            <a:r>
              <a:rPr lang="de-DE" dirty="0"/>
              <a:t>2022</a:t>
            </a:r>
          </a:p>
        </p:txBody>
      </p:sp>
    </p:spTree>
    <p:extLst>
      <p:ext uri="{BB962C8B-B14F-4D97-AF65-F5344CB8AC3E}">
        <p14:creationId xmlns:p14="http://schemas.microsoft.com/office/powerpoint/2010/main" val="639074355"/>
      </p:ext>
    </p:extLst>
  </p:cSld>
  <p:clrMapOvr>
    <a:masterClrMapping/>
  </p:clrMapOvr>
  <p:extLst>
    <p:ext uri="{DCECCB84-F9BA-43D5-87BE-67443E8EF086}">
      <p15:sldGuideLst xmlns:p15="http://schemas.microsoft.com/office/powerpoint/2012/main">
        <p15:guide id="1" orient="horz" pos="305" userDrawn="1">
          <p15:clr>
            <a:srgbClr val="FBAE40"/>
          </p15:clr>
        </p15:guide>
        <p15:guide id="2" pos="249">
          <p15:clr>
            <a:srgbClr val="FBAE40"/>
          </p15:clr>
        </p15:guide>
        <p15:guide id="3" pos="453" userDrawn="1">
          <p15:clr>
            <a:srgbClr val="FBAE40"/>
          </p15:clr>
        </p15:guide>
        <p15:guide id="4" pos="5511" userDrawn="1">
          <p15:clr>
            <a:srgbClr val="FBAE40"/>
          </p15:clr>
        </p15:guide>
        <p15:guide id="5" orient="horz" pos="531" userDrawn="1">
          <p15:clr>
            <a:srgbClr val="FBAE40"/>
          </p15:clr>
        </p15:guide>
        <p15:guide id="6" orient="horz" pos="286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ECIAL LAYOUTS tag boxes">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84341736-8B1B-3678-23DE-16BFA88EAC27}"/>
              </a:ext>
            </a:extLst>
          </p:cNvPr>
          <p:cNvSpPr>
            <a:spLocks noGrp="1"/>
          </p:cNvSpPr>
          <p:nvPr>
            <p:ph idx="1" hasCustomPrompt="1"/>
          </p:nvPr>
        </p:nvSpPr>
        <p:spPr>
          <a:xfrm>
            <a:off x="409932" y="1439429"/>
            <a:ext cx="1762627" cy="274827"/>
          </a:xfrm>
          <a:prstGeom prst="roundRect">
            <a:avLst/>
          </a:prstGeom>
          <a:solidFill>
            <a:srgbClr val="008AD8"/>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4" name="Inhaltsplatzhalter 2">
            <a:extLst>
              <a:ext uri="{FF2B5EF4-FFF2-40B4-BE49-F238E27FC236}">
                <a16:creationId xmlns:a16="http://schemas.microsoft.com/office/drawing/2014/main" id="{D4160D5A-CFE8-BA0B-666B-42C89F74038A}"/>
              </a:ext>
            </a:extLst>
          </p:cNvPr>
          <p:cNvSpPr>
            <a:spLocks noGrp="1"/>
          </p:cNvSpPr>
          <p:nvPr>
            <p:ph idx="46" hasCustomPrompt="1"/>
          </p:nvPr>
        </p:nvSpPr>
        <p:spPr>
          <a:xfrm>
            <a:off x="291808" y="996016"/>
            <a:ext cx="2155762" cy="423606"/>
          </a:xfrm>
          <a:prstGeom prst="rect">
            <a:avLst/>
          </a:prstGeom>
        </p:spPr>
        <p:txBody>
          <a:bodyPr/>
          <a:lstStyle>
            <a:lvl1pPr marL="0" indent="0">
              <a:lnSpc>
                <a:spcPct val="130000"/>
              </a:lnSpc>
              <a:spcBef>
                <a:spcPts val="0"/>
              </a:spcBef>
              <a:buSzPct val="130000"/>
              <a:buFontTx/>
              <a:buNone/>
              <a:defRPr sz="1600"/>
            </a:lvl1pPr>
            <a:lvl2pPr marL="685800" indent="-228600">
              <a:buSzPct val="130000"/>
              <a:buFont typeface="Arial" panose="020B0604020202020204" pitchFamily="34" charset="0"/>
              <a:buChar char="•"/>
              <a:defRPr sz="1000"/>
            </a:lvl2pPr>
          </a:lstStyle>
          <a:p>
            <a:r>
              <a:rPr lang="de-DE" sz="1600" dirty="0">
                <a:solidFill>
                  <a:srgbClr val="2B2B2E"/>
                </a:solidFill>
                <a:latin typeface="GothamBook" pitchFamily="50" charset="0"/>
                <a:cs typeface="Gotham Medium" pitchFamily="2" charset="0"/>
              </a:rPr>
              <a:t>Subheadline</a:t>
            </a:r>
          </a:p>
        </p:txBody>
      </p:sp>
      <p:sp>
        <p:nvSpPr>
          <p:cNvPr id="5" name="Inhaltsplatzhalter 2">
            <a:extLst>
              <a:ext uri="{FF2B5EF4-FFF2-40B4-BE49-F238E27FC236}">
                <a16:creationId xmlns:a16="http://schemas.microsoft.com/office/drawing/2014/main" id="{C384E5D2-38EE-B3C1-CB0D-CAB5C9F129FC}"/>
              </a:ext>
            </a:extLst>
          </p:cNvPr>
          <p:cNvSpPr>
            <a:spLocks noGrp="1"/>
          </p:cNvSpPr>
          <p:nvPr>
            <p:ph idx="47" hasCustomPrompt="1"/>
          </p:nvPr>
        </p:nvSpPr>
        <p:spPr>
          <a:xfrm>
            <a:off x="2699792" y="996016"/>
            <a:ext cx="2155762" cy="423606"/>
          </a:xfrm>
          <a:prstGeom prst="rect">
            <a:avLst/>
          </a:prstGeom>
        </p:spPr>
        <p:txBody>
          <a:bodyPr/>
          <a:lstStyle>
            <a:lvl1pPr marL="0" indent="0">
              <a:lnSpc>
                <a:spcPct val="130000"/>
              </a:lnSpc>
              <a:spcBef>
                <a:spcPts val="0"/>
              </a:spcBef>
              <a:buSzPct val="130000"/>
              <a:buFontTx/>
              <a:buNone/>
              <a:defRPr sz="1600"/>
            </a:lvl1pPr>
            <a:lvl2pPr marL="685800" indent="-228600">
              <a:buSzPct val="130000"/>
              <a:buFont typeface="Arial" panose="020B0604020202020204" pitchFamily="34" charset="0"/>
              <a:buChar char="•"/>
              <a:defRPr sz="1000"/>
            </a:lvl2pPr>
          </a:lstStyle>
          <a:p>
            <a:r>
              <a:rPr lang="de-DE" sz="1600" dirty="0">
                <a:solidFill>
                  <a:srgbClr val="2B2B2E"/>
                </a:solidFill>
                <a:latin typeface="GothamBook" pitchFamily="50" charset="0"/>
                <a:cs typeface="Gotham Medium" pitchFamily="2" charset="0"/>
              </a:rPr>
              <a:t>Subheadline</a:t>
            </a:r>
          </a:p>
        </p:txBody>
      </p:sp>
      <p:sp>
        <p:nvSpPr>
          <p:cNvPr id="6" name="Inhaltsplatzhalter 2">
            <a:extLst>
              <a:ext uri="{FF2B5EF4-FFF2-40B4-BE49-F238E27FC236}">
                <a16:creationId xmlns:a16="http://schemas.microsoft.com/office/drawing/2014/main" id="{989CF7C8-3B8B-7B4D-6BFF-2A50118E3AD0}"/>
              </a:ext>
            </a:extLst>
          </p:cNvPr>
          <p:cNvSpPr>
            <a:spLocks noGrp="1"/>
          </p:cNvSpPr>
          <p:nvPr>
            <p:ph idx="48" hasCustomPrompt="1"/>
          </p:nvPr>
        </p:nvSpPr>
        <p:spPr>
          <a:xfrm>
            <a:off x="5115271" y="996016"/>
            <a:ext cx="2155762" cy="423606"/>
          </a:xfrm>
          <a:prstGeom prst="rect">
            <a:avLst/>
          </a:prstGeom>
        </p:spPr>
        <p:txBody>
          <a:bodyPr/>
          <a:lstStyle>
            <a:lvl1pPr marL="0" indent="0">
              <a:lnSpc>
                <a:spcPct val="130000"/>
              </a:lnSpc>
              <a:spcBef>
                <a:spcPts val="0"/>
              </a:spcBef>
              <a:buSzPct val="130000"/>
              <a:buFontTx/>
              <a:buNone/>
              <a:defRPr sz="1600"/>
            </a:lvl1pPr>
            <a:lvl2pPr marL="685800" indent="-228600">
              <a:buSzPct val="130000"/>
              <a:buFont typeface="Arial" panose="020B0604020202020204" pitchFamily="34" charset="0"/>
              <a:buChar char="•"/>
              <a:defRPr sz="1000"/>
            </a:lvl2pPr>
          </a:lstStyle>
          <a:p>
            <a:r>
              <a:rPr lang="de-DE" sz="1600" dirty="0">
                <a:solidFill>
                  <a:srgbClr val="2B2B2E"/>
                </a:solidFill>
                <a:latin typeface="GothamBook" pitchFamily="50" charset="0"/>
                <a:cs typeface="Gotham Medium" pitchFamily="2" charset="0"/>
              </a:rPr>
              <a:t>Subheadline</a:t>
            </a:r>
          </a:p>
        </p:txBody>
      </p:sp>
      <p:sp>
        <p:nvSpPr>
          <p:cNvPr id="7" name="Inhaltsplatzhalter 2">
            <a:extLst>
              <a:ext uri="{FF2B5EF4-FFF2-40B4-BE49-F238E27FC236}">
                <a16:creationId xmlns:a16="http://schemas.microsoft.com/office/drawing/2014/main" id="{2BEEBABB-C681-48C7-A085-401D8C5C7F8B}"/>
              </a:ext>
            </a:extLst>
          </p:cNvPr>
          <p:cNvSpPr>
            <a:spLocks noGrp="1"/>
          </p:cNvSpPr>
          <p:nvPr>
            <p:ph idx="49" hasCustomPrompt="1"/>
          </p:nvPr>
        </p:nvSpPr>
        <p:spPr>
          <a:xfrm>
            <a:off x="409932" y="1774192"/>
            <a:ext cx="1762627" cy="274827"/>
          </a:xfrm>
          <a:prstGeom prst="roundRect">
            <a:avLst/>
          </a:prstGeom>
          <a:solidFill>
            <a:srgbClr val="008AD8"/>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8" name="Inhaltsplatzhalter 2">
            <a:extLst>
              <a:ext uri="{FF2B5EF4-FFF2-40B4-BE49-F238E27FC236}">
                <a16:creationId xmlns:a16="http://schemas.microsoft.com/office/drawing/2014/main" id="{AF077E7A-EB11-A263-790E-F3E43FB5506A}"/>
              </a:ext>
            </a:extLst>
          </p:cNvPr>
          <p:cNvSpPr>
            <a:spLocks noGrp="1"/>
          </p:cNvSpPr>
          <p:nvPr>
            <p:ph idx="50" hasCustomPrompt="1"/>
          </p:nvPr>
        </p:nvSpPr>
        <p:spPr>
          <a:xfrm>
            <a:off x="409932" y="2108955"/>
            <a:ext cx="1762627" cy="274827"/>
          </a:xfrm>
          <a:prstGeom prst="roundRect">
            <a:avLst/>
          </a:prstGeom>
          <a:solidFill>
            <a:srgbClr val="008AD8"/>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9" name="Inhaltsplatzhalter 2">
            <a:extLst>
              <a:ext uri="{FF2B5EF4-FFF2-40B4-BE49-F238E27FC236}">
                <a16:creationId xmlns:a16="http://schemas.microsoft.com/office/drawing/2014/main" id="{A7AC4D66-0A2D-0145-121D-CF3A095B3CA0}"/>
              </a:ext>
            </a:extLst>
          </p:cNvPr>
          <p:cNvSpPr>
            <a:spLocks noGrp="1"/>
          </p:cNvSpPr>
          <p:nvPr>
            <p:ph idx="51" hasCustomPrompt="1"/>
          </p:nvPr>
        </p:nvSpPr>
        <p:spPr>
          <a:xfrm>
            <a:off x="409932" y="2444469"/>
            <a:ext cx="1762627" cy="274827"/>
          </a:xfrm>
          <a:prstGeom prst="roundRect">
            <a:avLst/>
          </a:prstGeom>
          <a:solidFill>
            <a:srgbClr val="008AD8"/>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10" name="Inhaltsplatzhalter 2">
            <a:extLst>
              <a:ext uri="{FF2B5EF4-FFF2-40B4-BE49-F238E27FC236}">
                <a16:creationId xmlns:a16="http://schemas.microsoft.com/office/drawing/2014/main" id="{F4127CED-D2AD-C31A-FB13-C1DA0ACEACF6}"/>
              </a:ext>
            </a:extLst>
          </p:cNvPr>
          <p:cNvSpPr>
            <a:spLocks noGrp="1"/>
          </p:cNvSpPr>
          <p:nvPr>
            <p:ph idx="52" hasCustomPrompt="1"/>
          </p:nvPr>
        </p:nvSpPr>
        <p:spPr>
          <a:xfrm>
            <a:off x="409932" y="2779983"/>
            <a:ext cx="1762627" cy="274827"/>
          </a:xfrm>
          <a:prstGeom prst="roundRect">
            <a:avLst/>
          </a:prstGeom>
          <a:solidFill>
            <a:srgbClr val="008AD8"/>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11" name="Inhaltsplatzhalter 2">
            <a:extLst>
              <a:ext uri="{FF2B5EF4-FFF2-40B4-BE49-F238E27FC236}">
                <a16:creationId xmlns:a16="http://schemas.microsoft.com/office/drawing/2014/main" id="{A6BAB166-F82A-7274-15A2-A0CEC5FF5328}"/>
              </a:ext>
            </a:extLst>
          </p:cNvPr>
          <p:cNvSpPr>
            <a:spLocks noGrp="1"/>
          </p:cNvSpPr>
          <p:nvPr>
            <p:ph idx="53" hasCustomPrompt="1"/>
          </p:nvPr>
        </p:nvSpPr>
        <p:spPr>
          <a:xfrm>
            <a:off x="409932" y="3115497"/>
            <a:ext cx="1762627" cy="274827"/>
          </a:xfrm>
          <a:prstGeom prst="roundRect">
            <a:avLst/>
          </a:prstGeom>
          <a:solidFill>
            <a:srgbClr val="008AD8"/>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12" name="Inhaltsplatzhalter 2">
            <a:extLst>
              <a:ext uri="{FF2B5EF4-FFF2-40B4-BE49-F238E27FC236}">
                <a16:creationId xmlns:a16="http://schemas.microsoft.com/office/drawing/2014/main" id="{0DC08B9E-4AEC-800D-C60C-8A70DF4F66F2}"/>
              </a:ext>
            </a:extLst>
          </p:cNvPr>
          <p:cNvSpPr>
            <a:spLocks noGrp="1"/>
          </p:cNvSpPr>
          <p:nvPr>
            <p:ph idx="54" hasCustomPrompt="1"/>
          </p:nvPr>
        </p:nvSpPr>
        <p:spPr>
          <a:xfrm>
            <a:off x="409932" y="3451011"/>
            <a:ext cx="1762627" cy="274827"/>
          </a:xfrm>
          <a:prstGeom prst="roundRect">
            <a:avLst/>
          </a:prstGeom>
          <a:solidFill>
            <a:srgbClr val="008AD8"/>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13" name="Inhaltsplatzhalter 2">
            <a:extLst>
              <a:ext uri="{FF2B5EF4-FFF2-40B4-BE49-F238E27FC236}">
                <a16:creationId xmlns:a16="http://schemas.microsoft.com/office/drawing/2014/main" id="{AAD824A5-7933-7416-DDBF-D5AB82F17D86}"/>
              </a:ext>
            </a:extLst>
          </p:cNvPr>
          <p:cNvSpPr>
            <a:spLocks noGrp="1"/>
          </p:cNvSpPr>
          <p:nvPr>
            <p:ph idx="55" hasCustomPrompt="1"/>
          </p:nvPr>
        </p:nvSpPr>
        <p:spPr>
          <a:xfrm>
            <a:off x="409932" y="3787418"/>
            <a:ext cx="1762627" cy="274827"/>
          </a:xfrm>
          <a:prstGeom prst="roundRect">
            <a:avLst/>
          </a:prstGeom>
          <a:solidFill>
            <a:srgbClr val="008AD8"/>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14" name="Inhaltsplatzhalter 2">
            <a:extLst>
              <a:ext uri="{FF2B5EF4-FFF2-40B4-BE49-F238E27FC236}">
                <a16:creationId xmlns:a16="http://schemas.microsoft.com/office/drawing/2014/main" id="{99BD37D9-1D58-DB50-07EE-BC81DFB89E5F}"/>
              </a:ext>
            </a:extLst>
          </p:cNvPr>
          <p:cNvSpPr>
            <a:spLocks noGrp="1"/>
          </p:cNvSpPr>
          <p:nvPr>
            <p:ph idx="56" hasCustomPrompt="1"/>
          </p:nvPr>
        </p:nvSpPr>
        <p:spPr>
          <a:xfrm>
            <a:off x="409932" y="4123825"/>
            <a:ext cx="1762627" cy="474030"/>
          </a:xfrm>
          <a:prstGeom prst="roundRect">
            <a:avLst/>
          </a:prstGeom>
          <a:solidFill>
            <a:srgbClr val="008AD8"/>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a:p>
            <a:pPr lvl="0"/>
            <a:r>
              <a:rPr lang="de-DE" dirty="0"/>
              <a:t>Text</a:t>
            </a:r>
          </a:p>
        </p:txBody>
      </p:sp>
      <p:sp>
        <p:nvSpPr>
          <p:cNvPr id="15" name="Inhaltsplatzhalter 2">
            <a:extLst>
              <a:ext uri="{FF2B5EF4-FFF2-40B4-BE49-F238E27FC236}">
                <a16:creationId xmlns:a16="http://schemas.microsoft.com/office/drawing/2014/main" id="{317DAC82-6F03-534A-B837-80353C2C1158}"/>
              </a:ext>
            </a:extLst>
          </p:cNvPr>
          <p:cNvSpPr>
            <a:spLocks noGrp="1"/>
          </p:cNvSpPr>
          <p:nvPr>
            <p:ph idx="57" hasCustomPrompt="1"/>
          </p:nvPr>
        </p:nvSpPr>
        <p:spPr>
          <a:xfrm>
            <a:off x="2807128" y="1439429"/>
            <a:ext cx="1762627" cy="274827"/>
          </a:xfrm>
          <a:prstGeom prst="roundRect">
            <a:avLst/>
          </a:prstGeom>
          <a:solidFill>
            <a:schemeClr val="accent2"/>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16" name="Inhaltsplatzhalter 2">
            <a:extLst>
              <a:ext uri="{FF2B5EF4-FFF2-40B4-BE49-F238E27FC236}">
                <a16:creationId xmlns:a16="http://schemas.microsoft.com/office/drawing/2014/main" id="{70648B94-4C04-3AD6-C006-0C633794315C}"/>
              </a:ext>
            </a:extLst>
          </p:cNvPr>
          <p:cNvSpPr>
            <a:spLocks noGrp="1"/>
          </p:cNvSpPr>
          <p:nvPr>
            <p:ph idx="58" hasCustomPrompt="1"/>
          </p:nvPr>
        </p:nvSpPr>
        <p:spPr>
          <a:xfrm>
            <a:off x="2807128" y="1774192"/>
            <a:ext cx="1762627" cy="274827"/>
          </a:xfrm>
          <a:prstGeom prst="roundRect">
            <a:avLst/>
          </a:prstGeom>
          <a:solidFill>
            <a:schemeClr val="accent2"/>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17" name="Inhaltsplatzhalter 2">
            <a:extLst>
              <a:ext uri="{FF2B5EF4-FFF2-40B4-BE49-F238E27FC236}">
                <a16:creationId xmlns:a16="http://schemas.microsoft.com/office/drawing/2014/main" id="{95E908CC-BE07-5627-CBD1-F5A01A620B9B}"/>
              </a:ext>
            </a:extLst>
          </p:cNvPr>
          <p:cNvSpPr>
            <a:spLocks noGrp="1"/>
          </p:cNvSpPr>
          <p:nvPr>
            <p:ph idx="59" hasCustomPrompt="1"/>
          </p:nvPr>
        </p:nvSpPr>
        <p:spPr>
          <a:xfrm>
            <a:off x="2807128" y="2108955"/>
            <a:ext cx="1762627" cy="274827"/>
          </a:xfrm>
          <a:prstGeom prst="roundRect">
            <a:avLst/>
          </a:prstGeom>
          <a:solidFill>
            <a:schemeClr val="accent2"/>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18" name="Inhaltsplatzhalter 2">
            <a:extLst>
              <a:ext uri="{FF2B5EF4-FFF2-40B4-BE49-F238E27FC236}">
                <a16:creationId xmlns:a16="http://schemas.microsoft.com/office/drawing/2014/main" id="{F4BA1388-79DA-D7A7-3B85-1DC1EBCCF71E}"/>
              </a:ext>
            </a:extLst>
          </p:cNvPr>
          <p:cNvSpPr>
            <a:spLocks noGrp="1"/>
          </p:cNvSpPr>
          <p:nvPr>
            <p:ph idx="60" hasCustomPrompt="1"/>
          </p:nvPr>
        </p:nvSpPr>
        <p:spPr>
          <a:xfrm>
            <a:off x="2807128" y="2444469"/>
            <a:ext cx="1762627" cy="274827"/>
          </a:xfrm>
          <a:prstGeom prst="roundRect">
            <a:avLst/>
          </a:prstGeom>
          <a:solidFill>
            <a:schemeClr val="accent2"/>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19" name="Inhaltsplatzhalter 2">
            <a:extLst>
              <a:ext uri="{FF2B5EF4-FFF2-40B4-BE49-F238E27FC236}">
                <a16:creationId xmlns:a16="http://schemas.microsoft.com/office/drawing/2014/main" id="{FD33859A-E9C4-878D-366C-18352F0FBCA9}"/>
              </a:ext>
            </a:extLst>
          </p:cNvPr>
          <p:cNvSpPr>
            <a:spLocks noGrp="1"/>
          </p:cNvSpPr>
          <p:nvPr>
            <p:ph idx="61" hasCustomPrompt="1"/>
          </p:nvPr>
        </p:nvSpPr>
        <p:spPr>
          <a:xfrm>
            <a:off x="2807128" y="2779983"/>
            <a:ext cx="1762627" cy="274827"/>
          </a:xfrm>
          <a:prstGeom prst="roundRect">
            <a:avLst/>
          </a:prstGeom>
          <a:solidFill>
            <a:schemeClr val="accent2"/>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20" name="Inhaltsplatzhalter 2">
            <a:extLst>
              <a:ext uri="{FF2B5EF4-FFF2-40B4-BE49-F238E27FC236}">
                <a16:creationId xmlns:a16="http://schemas.microsoft.com/office/drawing/2014/main" id="{C677D99D-60B9-8392-11AB-BABE8533C7CF}"/>
              </a:ext>
            </a:extLst>
          </p:cNvPr>
          <p:cNvSpPr>
            <a:spLocks noGrp="1"/>
          </p:cNvSpPr>
          <p:nvPr>
            <p:ph idx="62" hasCustomPrompt="1"/>
          </p:nvPr>
        </p:nvSpPr>
        <p:spPr>
          <a:xfrm>
            <a:off x="2807128" y="3115497"/>
            <a:ext cx="1762627" cy="274827"/>
          </a:xfrm>
          <a:prstGeom prst="roundRect">
            <a:avLst/>
          </a:prstGeom>
          <a:solidFill>
            <a:schemeClr val="accent2"/>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21" name="Inhaltsplatzhalter 2">
            <a:extLst>
              <a:ext uri="{FF2B5EF4-FFF2-40B4-BE49-F238E27FC236}">
                <a16:creationId xmlns:a16="http://schemas.microsoft.com/office/drawing/2014/main" id="{6464D9A0-DD00-8E15-BF08-5EBE00C07F99}"/>
              </a:ext>
            </a:extLst>
          </p:cNvPr>
          <p:cNvSpPr>
            <a:spLocks noGrp="1"/>
          </p:cNvSpPr>
          <p:nvPr>
            <p:ph idx="63" hasCustomPrompt="1"/>
          </p:nvPr>
        </p:nvSpPr>
        <p:spPr>
          <a:xfrm>
            <a:off x="2807128" y="3451011"/>
            <a:ext cx="1762627" cy="274827"/>
          </a:xfrm>
          <a:prstGeom prst="roundRect">
            <a:avLst/>
          </a:prstGeom>
          <a:solidFill>
            <a:schemeClr val="accent2"/>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22" name="Inhaltsplatzhalter 2">
            <a:extLst>
              <a:ext uri="{FF2B5EF4-FFF2-40B4-BE49-F238E27FC236}">
                <a16:creationId xmlns:a16="http://schemas.microsoft.com/office/drawing/2014/main" id="{BAD0EEE1-2D85-3AE5-9EF5-45FCD1F79D55}"/>
              </a:ext>
            </a:extLst>
          </p:cNvPr>
          <p:cNvSpPr>
            <a:spLocks noGrp="1"/>
          </p:cNvSpPr>
          <p:nvPr>
            <p:ph idx="64" hasCustomPrompt="1"/>
          </p:nvPr>
        </p:nvSpPr>
        <p:spPr>
          <a:xfrm>
            <a:off x="2807128" y="3787418"/>
            <a:ext cx="1762627" cy="274827"/>
          </a:xfrm>
          <a:prstGeom prst="roundRect">
            <a:avLst/>
          </a:prstGeom>
          <a:solidFill>
            <a:schemeClr val="accent2"/>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23" name="Inhaltsplatzhalter 2">
            <a:extLst>
              <a:ext uri="{FF2B5EF4-FFF2-40B4-BE49-F238E27FC236}">
                <a16:creationId xmlns:a16="http://schemas.microsoft.com/office/drawing/2014/main" id="{968C8A19-1EB0-2788-EC9C-A8754E4953BD}"/>
              </a:ext>
            </a:extLst>
          </p:cNvPr>
          <p:cNvSpPr>
            <a:spLocks noGrp="1"/>
          </p:cNvSpPr>
          <p:nvPr>
            <p:ph idx="65" hasCustomPrompt="1"/>
          </p:nvPr>
        </p:nvSpPr>
        <p:spPr>
          <a:xfrm>
            <a:off x="2807128" y="4123825"/>
            <a:ext cx="1762627" cy="274827"/>
          </a:xfrm>
          <a:prstGeom prst="roundRect">
            <a:avLst/>
          </a:prstGeom>
          <a:solidFill>
            <a:schemeClr val="accent2"/>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24" name="Inhaltsplatzhalter 2">
            <a:extLst>
              <a:ext uri="{FF2B5EF4-FFF2-40B4-BE49-F238E27FC236}">
                <a16:creationId xmlns:a16="http://schemas.microsoft.com/office/drawing/2014/main" id="{4F741742-99E5-844A-DE78-6C481BC75C4D}"/>
              </a:ext>
            </a:extLst>
          </p:cNvPr>
          <p:cNvSpPr>
            <a:spLocks noGrp="1"/>
          </p:cNvSpPr>
          <p:nvPr>
            <p:ph idx="66" hasCustomPrompt="1"/>
          </p:nvPr>
        </p:nvSpPr>
        <p:spPr>
          <a:xfrm>
            <a:off x="5193484" y="1439429"/>
            <a:ext cx="1762627" cy="274827"/>
          </a:xfrm>
          <a:prstGeom prst="roundRect">
            <a:avLst/>
          </a:prstGeom>
          <a:solidFill>
            <a:schemeClr val="accent3"/>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25" name="Inhaltsplatzhalter 2">
            <a:extLst>
              <a:ext uri="{FF2B5EF4-FFF2-40B4-BE49-F238E27FC236}">
                <a16:creationId xmlns:a16="http://schemas.microsoft.com/office/drawing/2014/main" id="{CAD94E8B-04A5-C944-811C-D115D58471D4}"/>
              </a:ext>
            </a:extLst>
          </p:cNvPr>
          <p:cNvSpPr>
            <a:spLocks noGrp="1"/>
          </p:cNvSpPr>
          <p:nvPr>
            <p:ph idx="67" hasCustomPrompt="1"/>
          </p:nvPr>
        </p:nvSpPr>
        <p:spPr>
          <a:xfrm>
            <a:off x="5193484" y="1774192"/>
            <a:ext cx="1762627" cy="274827"/>
          </a:xfrm>
          <a:prstGeom prst="roundRect">
            <a:avLst/>
          </a:prstGeom>
          <a:solidFill>
            <a:schemeClr val="accent3"/>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26" name="Inhaltsplatzhalter 2">
            <a:extLst>
              <a:ext uri="{FF2B5EF4-FFF2-40B4-BE49-F238E27FC236}">
                <a16:creationId xmlns:a16="http://schemas.microsoft.com/office/drawing/2014/main" id="{2CB127CA-5477-7136-53CF-52921FEF3C12}"/>
              </a:ext>
            </a:extLst>
          </p:cNvPr>
          <p:cNvSpPr>
            <a:spLocks noGrp="1"/>
          </p:cNvSpPr>
          <p:nvPr>
            <p:ph idx="68" hasCustomPrompt="1"/>
          </p:nvPr>
        </p:nvSpPr>
        <p:spPr>
          <a:xfrm>
            <a:off x="5193484" y="2108955"/>
            <a:ext cx="1762627" cy="274827"/>
          </a:xfrm>
          <a:prstGeom prst="roundRect">
            <a:avLst/>
          </a:prstGeom>
          <a:solidFill>
            <a:schemeClr val="accent3"/>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27" name="Inhaltsplatzhalter 2">
            <a:extLst>
              <a:ext uri="{FF2B5EF4-FFF2-40B4-BE49-F238E27FC236}">
                <a16:creationId xmlns:a16="http://schemas.microsoft.com/office/drawing/2014/main" id="{554F6FD3-1D47-0E93-4506-56D42B178257}"/>
              </a:ext>
            </a:extLst>
          </p:cNvPr>
          <p:cNvSpPr>
            <a:spLocks noGrp="1"/>
          </p:cNvSpPr>
          <p:nvPr>
            <p:ph idx="69" hasCustomPrompt="1"/>
          </p:nvPr>
        </p:nvSpPr>
        <p:spPr>
          <a:xfrm>
            <a:off x="5193484" y="2444469"/>
            <a:ext cx="1762627" cy="274827"/>
          </a:xfrm>
          <a:prstGeom prst="roundRect">
            <a:avLst/>
          </a:prstGeom>
          <a:solidFill>
            <a:schemeClr val="accent3"/>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28" name="Inhaltsplatzhalter 2">
            <a:extLst>
              <a:ext uri="{FF2B5EF4-FFF2-40B4-BE49-F238E27FC236}">
                <a16:creationId xmlns:a16="http://schemas.microsoft.com/office/drawing/2014/main" id="{8E544FE9-07DF-1BD7-3123-20C762BA23B0}"/>
              </a:ext>
            </a:extLst>
          </p:cNvPr>
          <p:cNvSpPr>
            <a:spLocks noGrp="1"/>
          </p:cNvSpPr>
          <p:nvPr>
            <p:ph idx="70" hasCustomPrompt="1"/>
          </p:nvPr>
        </p:nvSpPr>
        <p:spPr>
          <a:xfrm>
            <a:off x="5193484" y="2779983"/>
            <a:ext cx="1762627" cy="274827"/>
          </a:xfrm>
          <a:prstGeom prst="roundRect">
            <a:avLst/>
          </a:prstGeom>
          <a:solidFill>
            <a:schemeClr val="accent3"/>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29" name="Inhaltsplatzhalter 2">
            <a:extLst>
              <a:ext uri="{FF2B5EF4-FFF2-40B4-BE49-F238E27FC236}">
                <a16:creationId xmlns:a16="http://schemas.microsoft.com/office/drawing/2014/main" id="{8EECD77D-6C07-953F-DC70-D6B29D7EEDD4}"/>
              </a:ext>
            </a:extLst>
          </p:cNvPr>
          <p:cNvSpPr>
            <a:spLocks noGrp="1"/>
          </p:cNvSpPr>
          <p:nvPr>
            <p:ph idx="71" hasCustomPrompt="1"/>
          </p:nvPr>
        </p:nvSpPr>
        <p:spPr>
          <a:xfrm>
            <a:off x="5193484" y="3115497"/>
            <a:ext cx="1762627" cy="274827"/>
          </a:xfrm>
          <a:prstGeom prst="roundRect">
            <a:avLst/>
          </a:prstGeom>
          <a:solidFill>
            <a:schemeClr val="accent3"/>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30" name="Inhaltsplatzhalter 2">
            <a:extLst>
              <a:ext uri="{FF2B5EF4-FFF2-40B4-BE49-F238E27FC236}">
                <a16:creationId xmlns:a16="http://schemas.microsoft.com/office/drawing/2014/main" id="{A6CA98DA-41B7-1634-15FD-B209D4F9C616}"/>
              </a:ext>
            </a:extLst>
          </p:cNvPr>
          <p:cNvSpPr>
            <a:spLocks noGrp="1"/>
          </p:cNvSpPr>
          <p:nvPr>
            <p:ph idx="72" hasCustomPrompt="1"/>
          </p:nvPr>
        </p:nvSpPr>
        <p:spPr>
          <a:xfrm>
            <a:off x="5193484" y="3451011"/>
            <a:ext cx="1762627" cy="274827"/>
          </a:xfrm>
          <a:prstGeom prst="roundRect">
            <a:avLst/>
          </a:prstGeom>
          <a:solidFill>
            <a:schemeClr val="accent3"/>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31" name="Inhaltsplatzhalter 2">
            <a:extLst>
              <a:ext uri="{FF2B5EF4-FFF2-40B4-BE49-F238E27FC236}">
                <a16:creationId xmlns:a16="http://schemas.microsoft.com/office/drawing/2014/main" id="{2988FE62-AB1D-1381-AC2E-1C529252FC89}"/>
              </a:ext>
            </a:extLst>
          </p:cNvPr>
          <p:cNvSpPr>
            <a:spLocks noGrp="1"/>
          </p:cNvSpPr>
          <p:nvPr>
            <p:ph idx="73" hasCustomPrompt="1"/>
          </p:nvPr>
        </p:nvSpPr>
        <p:spPr>
          <a:xfrm>
            <a:off x="5193484" y="3787418"/>
            <a:ext cx="1762627" cy="274827"/>
          </a:xfrm>
          <a:prstGeom prst="roundRect">
            <a:avLst/>
          </a:prstGeom>
          <a:solidFill>
            <a:schemeClr val="accent3"/>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32" name="Inhaltsplatzhalter 2">
            <a:extLst>
              <a:ext uri="{FF2B5EF4-FFF2-40B4-BE49-F238E27FC236}">
                <a16:creationId xmlns:a16="http://schemas.microsoft.com/office/drawing/2014/main" id="{9A70A288-6BF3-4EE5-3D2B-055C929339FF}"/>
              </a:ext>
            </a:extLst>
          </p:cNvPr>
          <p:cNvSpPr>
            <a:spLocks noGrp="1"/>
          </p:cNvSpPr>
          <p:nvPr>
            <p:ph idx="74" hasCustomPrompt="1"/>
          </p:nvPr>
        </p:nvSpPr>
        <p:spPr>
          <a:xfrm>
            <a:off x="5193484" y="4123825"/>
            <a:ext cx="1762627" cy="274827"/>
          </a:xfrm>
          <a:prstGeom prst="roundRect">
            <a:avLst/>
          </a:prstGeom>
          <a:solidFill>
            <a:schemeClr val="accent3"/>
          </a:solidFill>
          <a:ln>
            <a:noFill/>
          </a:ln>
          <a:effectLst/>
          <a:scene3d>
            <a:camera prst="orthographicFront"/>
            <a:lightRig rig="threePt" dir="t"/>
          </a:scene3d>
          <a:sp3d/>
        </p:spPr>
        <p:txBody>
          <a:bodyPr>
            <a:spAutoFit/>
          </a:bodyPr>
          <a:lstStyle>
            <a:lvl1pPr marL="0" indent="0">
              <a:lnSpc>
                <a:spcPct val="130000"/>
              </a:lnSpc>
              <a:spcBef>
                <a:spcPts val="0"/>
              </a:spcBef>
              <a:buSzPct val="130000"/>
              <a:buFontTx/>
              <a:buNone/>
              <a:defRPr sz="900">
                <a:solidFill>
                  <a:schemeClr val="bg1"/>
                </a:solidFill>
                <a:latin typeface="GothamMedium"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33" name="Titel 1">
            <a:extLst>
              <a:ext uri="{FF2B5EF4-FFF2-40B4-BE49-F238E27FC236}">
                <a16:creationId xmlns:a16="http://schemas.microsoft.com/office/drawing/2014/main" id="{F9AF2F31-31D2-0EAB-53C8-A89170CA1040}"/>
              </a:ext>
            </a:extLst>
          </p:cNvPr>
          <p:cNvSpPr>
            <a:spLocks noGrp="1"/>
          </p:cNvSpPr>
          <p:nvPr>
            <p:ph type="title" hasCustomPrompt="1"/>
          </p:nvPr>
        </p:nvSpPr>
        <p:spPr>
          <a:xfrm>
            <a:off x="287524" y="365476"/>
            <a:ext cx="4466468" cy="535531"/>
          </a:xfrm>
          <a:prstGeom prst="rect">
            <a:avLst/>
          </a:prstGeom>
        </p:spPr>
        <p:txBody>
          <a:bodyPr>
            <a:spAutoFit/>
          </a:bodyPr>
          <a:lstStyle>
            <a:lvl1pPr algn="l">
              <a:defRPr sz="3200">
                <a:latin typeface="GothamMedium" pitchFamily="50" charset="0"/>
              </a:defRPr>
            </a:lvl1pPr>
          </a:lstStyle>
          <a:p>
            <a:r>
              <a:rPr lang="en-US" noProof="0" dirty="0"/>
              <a:t>Headline</a:t>
            </a:r>
          </a:p>
        </p:txBody>
      </p:sp>
    </p:spTree>
    <p:extLst>
      <p:ext uri="{BB962C8B-B14F-4D97-AF65-F5344CB8AC3E}">
        <p14:creationId xmlns:p14="http://schemas.microsoft.com/office/powerpoint/2010/main" val="1921900906"/>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F33A2439-D725-A887-3B78-F43468ADF63C}"/>
              </a:ext>
            </a:extLst>
          </p:cNvPr>
          <p:cNvSpPr>
            <a:spLocks noGrp="1"/>
          </p:cNvSpPr>
          <p:nvPr>
            <p:ph type="title" hasCustomPrompt="1"/>
          </p:nvPr>
        </p:nvSpPr>
        <p:spPr>
          <a:xfrm>
            <a:off x="287523" y="519522"/>
            <a:ext cx="5832649" cy="1421928"/>
          </a:xfrm>
          <a:prstGeom prst="rect">
            <a:avLst/>
          </a:prstGeom>
        </p:spPr>
        <p:txBody>
          <a:bodyPr wrap="square">
            <a:spAutoFit/>
          </a:bodyPr>
          <a:lstStyle>
            <a:lvl1pPr marL="0" marR="0" indent="0" algn="l" defTabSz="914400" rtl="0" eaLnBrk="1" fontAlgn="auto" latinLnBrk="0" hangingPunct="1">
              <a:lnSpc>
                <a:spcPct val="90000"/>
              </a:lnSpc>
              <a:spcBef>
                <a:spcPct val="0"/>
              </a:spcBef>
              <a:spcAft>
                <a:spcPts val="0"/>
              </a:spcAft>
              <a:buClrTx/>
              <a:buSzTx/>
              <a:buFontTx/>
              <a:buNone/>
              <a:tabLst/>
              <a:defRPr lang="de-DE" b="0" i="0" smtClean="0">
                <a:effectLs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3200" b="1" dirty="0">
                <a:solidFill>
                  <a:schemeClr val="bg1"/>
                </a:solidFill>
                <a:latin typeface="Times LT Std Semibold" pitchFamily="2" charset="0"/>
                <a:cs typeface="Gotham Medium" pitchFamily="2" charset="0"/>
              </a:rPr>
              <a:t>»Life </a:t>
            </a:r>
            <a:r>
              <a:rPr lang="de-DE" sz="3200" b="1" dirty="0" err="1">
                <a:solidFill>
                  <a:schemeClr val="bg1"/>
                </a:solidFill>
                <a:latin typeface="Times LT Std Semibold" pitchFamily="2" charset="0"/>
                <a:cs typeface="Gotham Medium" pitchFamily="2" charset="0"/>
              </a:rPr>
              <a:t>is</a:t>
            </a:r>
            <a:r>
              <a:rPr lang="de-DE" sz="3200" b="1" dirty="0">
                <a:solidFill>
                  <a:schemeClr val="bg1"/>
                </a:solidFill>
                <a:latin typeface="Times LT Std Semibold" pitchFamily="2" charset="0"/>
                <a:cs typeface="Gotham Medium" pitchFamily="2" charset="0"/>
              </a:rPr>
              <a:t> </a:t>
            </a:r>
            <a:r>
              <a:rPr lang="de-DE" sz="3200" b="1" dirty="0" err="1">
                <a:solidFill>
                  <a:schemeClr val="bg1"/>
                </a:solidFill>
                <a:latin typeface="Times LT Std Semibold" pitchFamily="2" charset="0"/>
                <a:cs typeface="Gotham Medium" pitchFamily="2" charset="0"/>
              </a:rPr>
              <a:t>what</a:t>
            </a:r>
            <a:r>
              <a:rPr lang="de-DE" sz="3200" b="1" dirty="0">
                <a:solidFill>
                  <a:schemeClr val="bg1"/>
                </a:solidFill>
                <a:latin typeface="Times LT Std Semibold" pitchFamily="2" charset="0"/>
                <a:cs typeface="Gotham Medium" pitchFamily="2" charset="0"/>
              </a:rPr>
              <a:t> </a:t>
            </a:r>
            <a:r>
              <a:rPr lang="de-DE" sz="3200" b="1" dirty="0" err="1">
                <a:solidFill>
                  <a:schemeClr val="bg1"/>
                </a:solidFill>
                <a:latin typeface="Times LT Std Semibold" pitchFamily="2" charset="0"/>
                <a:cs typeface="Gotham Medium" pitchFamily="2" charset="0"/>
              </a:rPr>
              <a:t>happens</a:t>
            </a:r>
            <a:r>
              <a:rPr lang="de-DE" sz="3200" b="1" dirty="0">
                <a:solidFill>
                  <a:schemeClr val="bg1"/>
                </a:solidFill>
                <a:latin typeface="Times LT Std Semibold" pitchFamily="2" charset="0"/>
                <a:cs typeface="Gotham Medium" pitchFamily="2" charset="0"/>
              </a:rPr>
              <a:t> </a:t>
            </a:r>
            <a:r>
              <a:rPr lang="de-DE" sz="3200" b="1" dirty="0" err="1">
                <a:solidFill>
                  <a:schemeClr val="bg1"/>
                </a:solidFill>
                <a:latin typeface="Times LT Std Semibold" pitchFamily="2" charset="0"/>
                <a:cs typeface="Gotham Medium" pitchFamily="2" charset="0"/>
              </a:rPr>
              <a:t>when</a:t>
            </a:r>
            <a:r>
              <a:rPr lang="de-DE" sz="3200" b="1" dirty="0">
                <a:solidFill>
                  <a:schemeClr val="bg1"/>
                </a:solidFill>
                <a:latin typeface="Times LT Std Semibold" pitchFamily="2" charset="0"/>
                <a:cs typeface="Gotham Medium" pitchFamily="2" charset="0"/>
              </a:rPr>
              <a:t> </a:t>
            </a:r>
            <a:r>
              <a:rPr lang="de-DE" sz="3200" b="1" dirty="0" err="1">
                <a:solidFill>
                  <a:schemeClr val="bg1"/>
                </a:solidFill>
                <a:latin typeface="Times LT Std Semibold" pitchFamily="2" charset="0"/>
                <a:cs typeface="Gotham Medium" pitchFamily="2" charset="0"/>
              </a:rPr>
              <a:t>you're</a:t>
            </a:r>
            <a:r>
              <a:rPr lang="de-DE" sz="3200" b="1" dirty="0">
                <a:solidFill>
                  <a:schemeClr val="bg1"/>
                </a:solidFill>
                <a:latin typeface="Times LT Std Semibold" pitchFamily="2" charset="0"/>
                <a:cs typeface="Gotham Medium" pitchFamily="2" charset="0"/>
              </a:rPr>
              <a:t> </a:t>
            </a:r>
            <a:r>
              <a:rPr lang="de-DE" sz="3200" b="1" dirty="0" err="1">
                <a:solidFill>
                  <a:schemeClr val="bg1"/>
                </a:solidFill>
                <a:latin typeface="Times LT Std Semibold" pitchFamily="2" charset="0"/>
                <a:cs typeface="Gotham Medium" pitchFamily="2" charset="0"/>
              </a:rPr>
              <a:t>busy</a:t>
            </a:r>
            <a:r>
              <a:rPr lang="de-DE" sz="3200" b="1" dirty="0">
                <a:solidFill>
                  <a:schemeClr val="bg1"/>
                </a:solidFill>
                <a:latin typeface="Times LT Std Semibold" pitchFamily="2" charset="0"/>
                <a:cs typeface="Gotham Medium" pitchFamily="2" charset="0"/>
              </a:rPr>
              <a:t> </a:t>
            </a:r>
            <a:r>
              <a:rPr lang="de-DE" sz="3200" b="1" dirty="0" err="1">
                <a:solidFill>
                  <a:schemeClr val="bg1"/>
                </a:solidFill>
                <a:latin typeface="Times LT Std Semibold" pitchFamily="2" charset="0"/>
                <a:cs typeface="Gotham Medium" pitchFamily="2" charset="0"/>
              </a:rPr>
              <a:t>making</a:t>
            </a:r>
            <a:r>
              <a:rPr lang="de-DE" sz="3200" b="1" dirty="0">
                <a:solidFill>
                  <a:schemeClr val="bg1"/>
                </a:solidFill>
                <a:latin typeface="Times LT Std Semibold" pitchFamily="2" charset="0"/>
                <a:cs typeface="Gotham Medium" pitchFamily="2" charset="0"/>
              </a:rPr>
              <a:t> </a:t>
            </a:r>
            <a:r>
              <a:rPr lang="de-DE" sz="3200" b="1" dirty="0" err="1">
                <a:solidFill>
                  <a:schemeClr val="bg1"/>
                </a:solidFill>
                <a:latin typeface="Times LT Std Semibold" pitchFamily="2" charset="0"/>
                <a:cs typeface="Gotham Medium" pitchFamily="2" charset="0"/>
              </a:rPr>
              <a:t>other</a:t>
            </a:r>
            <a:r>
              <a:rPr lang="de-DE" sz="3200" b="1" dirty="0">
                <a:solidFill>
                  <a:schemeClr val="bg1"/>
                </a:solidFill>
                <a:latin typeface="Times LT Std Semibold" pitchFamily="2" charset="0"/>
                <a:cs typeface="Gotham Medium" pitchFamily="2" charset="0"/>
              </a:rPr>
              <a:t> </a:t>
            </a:r>
            <a:r>
              <a:rPr lang="de-DE" sz="3200" b="1" dirty="0" err="1">
                <a:solidFill>
                  <a:schemeClr val="bg1"/>
                </a:solidFill>
                <a:latin typeface="Times LT Std Semibold" pitchFamily="2" charset="0"/>
                <a:cs typeface="Gotham Medium" pitchFamily="2" charset="0"/>
              </a:rPr>
              <a:t>plans</a:t>
            </a:r>
            <a:r>
              <a:rPr lang="de-DE" sz="3200" b="1" dirty="0">
                <a:solidFill>
                  <a:schemeClr val="bg1"/>
                </a:solidFill>
                <a:latin typeface="Times LT Std Semibold" pitchFamily="2" charset="0"/>
                <a:cs typeface="Gotham Medium" pitchFamily="2" charset="0"/>
              </a:rPr>
              <a:t>. Times LT Std </a:t>
            </a:r>
            <a:r>
              <a:rPr lang="de-DE" sz="3200" b="1" dirty="0" err="1">
                <a:solidFill>
                  <a:schemeClr val="bg1"/>
                </a:solidFill>
                <a:latin typeface="Times LT Std Semibold" pitchFamily="2" charset="0"/>
                <a:cs typeface="Gotham Medium" pitchFamily="2" charset="0"/>
              </a:rPr>
              <a:t>Semibold</a:t>
            </a:r>
            <a:r>
              <a:rPr lang="de-DE" sz="3200" b="1" dirty="0">
                <a:solidFill>
                  <a:schemeClr val="bg1"/>
                </a:solidFill>
                <a:latin typeface="Times LT Std Semibold" pitchFamily="2" charset="0"/>
                <a:cs typeface="Gotham Medium" pitchFamily="2" charset="0"/>
              </a:rPr>
              <a:t> 36p«</a:t>
            </a:r>
            <a:endParaRPr lang="de-DE" sz="900" dirty="0">
              <a:solidFill>
                <a:schemeClr val="bg1"/>
              </a:solidFill>
              <a:latin typeface="GothamBook" pitchFamily="50" charset="0"/>
              <a:cs typeface="Gotham Book" pitchFamily="2" charset="0"/>
            </a:endParaRPr>
          </a:p>
        </p:txBody>
      </p:sp>
      <p:sp>
        <p:nvSpPr>
          <p:cNvPr id="13" name="Inhaltsplatzhalter 2">
            <a:extLst>
              <a:ext uri="{FF2B5EF4-FFF2-40B4-BE49-F238E27FC236}">
                <a16:creationId xmlns:a16="http://schemas.microsoft.com/office/drawing/2014/main" id="{A229346F-27D9-0DC1-36AC-8D07B4933B96}"/>
              </a:ext>
            </a:extLst>
          </p:cNvPr>
          <p:cNvSpPr>
            <a:spLocks noGrp="1"/>
          </p:cNvSpPr>
          <p:nvPr>
            <p:ph idx="1" hasCustomPrompt="1"/>
          </p:nvPr>
        </p:nvSpPr>
        <p:spPr>
          <a:xfrm>
            <a:off x="287004" y="4119922"/>
            <a:ext cx="4140979" cy="416575"/>
          </a:xfrm>
          <a:prstGeom prst="rect">
            <a:avLst/>
          </a:prstGeom>
        </p:spPr>
        <p:txBody>
          <a:bodyPr/>
          <a:lstStyle>
            <a:lvl1pPr marL="0" indent="0">
              <a:lnSpc>
                <a:spcPct val="130000"/>
              </a:lnSpc>
              <a:spcBef>
                <a:spcPts val="0"/>
              </a:spcBef>
              <a:buSzPct val="130000"/>
              <a:buFontTx/>
              <a:buNone/>
              <a:defRPr sz="1000">
                <a:solidFill>
                  <a:schemeClr val="bg1"/>
                </a:solidFill>
                <a:latin typeface="+mn-lt"/>
              </a:defRPr>
            </a:lvl1pPr>
            <a:lvl2pPr marL="685800" indent="-228600">
              <a:buSzPct val="130000"/>
              <a:buFont typeface="Arial" panose="020B0604020202020204" pitchFamily="34" charset="0"/>
              <a:buChar char="•"/>
              <a:defRPr sz="1000"/>
            </a:lvl2pPr>
          </a:lstStyle>
          <a:p>
            <a:pPr lvl="0"/>
            <a:r>
              <a:rPr lang="de-DE" sz="1000" dirty="0">
                <a:latin typeface="GothamBook" pitchFamily="50" charset="0"/>
                <a:cs typeface="Gotham Book" pitchFamily="2" charset="0"/>
              </a:rPr>
              <a:t>John Lennon Gotham Book 10 </a:t>
            </a:r>
            <a:r>
              <a:rPr lang="de-DE" sz="1000" dirty="0" err="1">
                <a:latin typeface="GothamBook" pitchFamily="50" charset="0"/>
                <a:cs typeface="Gotham Book" pitchFamily="2" charset="0"/>
              </a:rPr>
              <a:t>pt</a:t>
            </a:r>
            <a:endParaRPr lang="de-DE" dirty="0"/>
          </a:p>
        </p:txBody>
      </p:sp>
      <p:cxnSp>
        <p:nvCxnSpPr>
          <p:cNvPr id="14" name="Gerader Verbinder 13">
            <a:extLst>
              <a:ext uri="{FF2B5EF4-FFF2-40B4-BE49-F238E27FC236}">
                <a16:creationId xmlns:a16="http://schemas.microsoft.com/office/drawing/2014/main" id="{DEC8E49D-6E48-9523-BA31-87CC99914B32}"/>
              </a:ext>
            </a:extLst>
          </p:cNvPr>
          <p:cNvCxnSpPr>
            <a:cxnSpLocks/>
          </p:cNvCxnSpPr>
          <p:nvPr userDrawn="1"/>
        </p:nvCxnSpPr>
        <p:spPr>
          <a:xfrm>
            <a:off x="395536" y="4119922"/>
            <a:ext cx="252028" cy="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33291990"/>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L position 1 / text + bullets">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E26389D9-CFDB-5B67-1808-D2A3199D2EE9}"/>
              </a:ext>
            </a:extLst>
          </p:cNvPr>
          <p:cNvSpPr>
            <a:spLocks noGrp="1"/>
          </p:cNvSpPr>
          <p:nvPr>
            <p:ph type="title" hasCustomPrompt="1"/>
          </p:nvPr>
        </p:nvSpPr>
        <p:spPr>
          <a:xfrm>
            <a:off x="287524" y="365476"/>
            <a:ext cx="4466468" cy="535531"/>
          </a:xfrm>
          <a:prstGeom prst="rect">
            <a:avLst/>
          </a:prstGeom>
        </p:spPr>
        <p:txBody>
          <a:bodyPr>
            <a:spAutoFit/>
          </a:bodyPr>
          <a:lstStyle>
            <a:lvl1pPr algn="l">
              <a:defRPr sz="3200">
                <a:latin typeface="GothamMedium" pitchFamily="50" charset="0"/>
              </a:defRPr>
            </a:lvl1pPr>
          </a:lstStyle>
          <a:p>
            <a:r>
              <a:rPr lang="en-US" noProof="0" dirty="0"/>
              <a:t>Headline</a:t>
            </a:r>
          </a:p>
        </p:txBody>
      </p:sp>
      <p:sp>
        <p:nvSpPr>
          <p:cNvPr id="5" name="Inhaltsplatzhalter 2">
            <a:extLst>
              <a:ext uri="{FF2B5EF4-FFF2-40B4-BE49-F238E27FC236}">
                <a16:creationId xmlns:a16="http://schemas.microsoft.com/office/drawing/2014/main" id="{CE1B4975-5C2F-72D2-6142-DFB995496BD4}"/>
              </a:ext>
            </a:extLst>
          </p:cNvPr>
          <p:cNvSpPr>
            <a:spLocks noGrp="1"/>
          </p:cNvSpPr>
          <p:nvPr>
            <p:ph idx="10" hasCustomPrompt="1"/>
          </p:nvPr>
        </p:nvSpPr>
        <p:spPr>
          <a:xfrm>
            <a:off x="287524" y="901007"/>
            <a:ext cx="4466468" cy="401626"/>
          </a:xfrm>
          <a:prstGeom prst="rect">
            <a:avLst/>
          </a:prstGeom>
        </p:spPr>
        <p:txBody>
          <a:bodyPr tIns="180000">
            <a:spAutoFit/>
          </a:bodyPr>
          <a:lstStyle>
            <a:lvl1pPr marL="0" indent="0">
              <a:lnSpc>
                <a:spcPct val="130000"/>
              </a:lnSpc>
              <a:spcBef>
                <a:spcPts val="0"/>
              </a:spcBef>
              <a:buSzPct val="130000"/>
              <a:buFontTx/>
              <a:buNone/>
              <a:defRPr sz="1000">
                <a:latin typeface="GothamBook"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7" name="Inhaltsplatzhalter 2">
            <a:extLst>
              <a:ext uri="{FF2B5EF4-FFF2-40B4-BE49-F238E27FC236}">
                <a16:creationId xmlns:a16="http://schemas.microsoft.com/office/drawing/2014/main" id="{2C198C48-88AE-8B57-D870-05ADAC1A3FEE}"/>
              </a:ext>
            </a:extLst>
          </p:cNvPr>
          <p:cNvSpPr>
            <a:spLocks noGrp="1"/>
          </p:cNvSpPr>
          <p:nvPr>
            <p:ph idx="1" hasCustomPrompt="1"/>
          </p:nvPr>
        </p:nvSpPr>
        <p:spPr>
          <a:xfrm>
            <a:off x="287524" y="2391730"/>
            <a:ext cx="4466468" cy="482418"/>
          </a:xfrm>
          <a:prstGeom prst="rect">
            <a:avLst/>
          </a:prstGeom>
        </p:spPr>
        <p:txBody>
          <a:bodyPr tIns="180000">
            <a:spAutoFit/>
          </a:bodyPr>
          <a:lstStyle>
            <a:lvl1pPr marL="288000" indent="-288000">
              <a:lnSpc>
                <a:spcPct val="200000"/>
              </a:lnSpc>
              <a:spcBef>
                <a:spcPts val="0"/>
              </a:spcBef>
              <a:buSzPct val="130000"/>
              <a:buFontTx/>
              <a:buBlip>
                <a:blip r:embed="rId2"/>
              </a:buBlip>
              <a:defRPr sz="1000"/>
            </a:lvl1pPr>
            <a:lvl2pPr marL="685800" indent="-228600">
              <a:buSzPct val="130000"/>
              <a:buFont typeface="Arial" panose="020B0604020202020204" pitchFamily="34" charset="0"/>
              <a:buChar char="•"/>
              <a:defRPr sz="1000"/>
            </a:lvl2pPr>
          </a:lstStyle>
          <a:p>
            <a:pPr lvl="0"/>
            <a:r>
              <a:rPr lang="de-DE" dirty="0" err="1"/>
              <a:t>Bullets</a:t>
            </a:r>
            <a:endParaRPr lang="de-DE" dirty="0"/>
          </a:p>
        </p:txBody>
      </p:sp>
    </p:spTree>
    <p:extLst>
      <p:ext uri="{BB962C8B-B14F-4D97-AF65-F5344CB8AC3E}">
        <p14:creationId xmlns:p14="http://schemas.microsoft.com/office/powerpoint/2010/main" val="2937811680"/>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L position 2 / text + bullets">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ED741DA9-ED97-FE39-0818-CB9AF70A5F5D}"/>
              </a:ext>
            </a:extLst>
          </p:cNvPr>
          <p:cNvSpPr>
            <a:spLocks noGrp="1"/>
          </p:cNvSpPr>
          <p:nvPr>
            <p:ph type="title" hasCustomPrompt="1"/>
          </p:nvPr>
        </p:nvSpPr>
        <p:spPr>
          <a:xfrm>
            <a:off x="613520" y="719714"/>
            <a:ext cx="4570548" cy="535531"/>
          </a:xfrm>
          <a:prstGeom prst="rect">
            <a:avLst/>
          </a:prstGeom>
        </p:spPr>
        <p:txBody>
          <a:bodyPr wrap="square">
            <a:spAutoFit/>
          </a:bodyPr>
          <a:lstStyle>
            <a:lvl1pPr algn="l">
              <a:defRPr sz="3200">
                <a:latin typeface="GothamMedium" pitchFamily="50" charset="0"/>
              </a:defRPr>
            </a:lvl1pPr>
          </a:lstStyle>
          <a:p>
            <a:r>
              <a:rPr lang="en-US" noProof="0" dirty="0"/>
              <a:t>Headline</a:t>
            </a:r>
          </a:p>
        </p:txBody>
      </p:sp>
      <p:sp>
        <p:nvSpPr>
          <p:cNvPr id="5" name="Inhaltsplatzhalter 2">
            <a:extLst>
              <a:ext uri="{FF2B5EF4-FFF2-40B4-BE49-F238E27FC236}">
                <a16:creationId xmlns:a16="http://schemas.microsoft.com/office/drawing/2014/main" id="{5D6D059D-365B-E853-F093-3B320DF83F0B}"/>
              </a:ext>
            </a:extLst>
          </p:cNvPr>
          <p:cNvSpPr>
            <a:spLocks noGrp="1"/>
          </p:cNvSpPr>
          <p:nvPr>
            <p:ph idx="10" hasCustomPrompt="1"/>
          </p:nvPr>
        </p:nvSpPr>
        <p:spPr>
          <a:xfrm>
            <a:off x="613520" y="1257969"/>
            <a:ext cx="4570548" cy="401626"/>
          </a:xfrm>
          <a:prstGeom prst="rect">
            <a:avLst/>
          </a:prstGeom>
        </p:spPr>
        <p:txBody>
          <a:bodyPr tIns="180000">
            <a:spAutoFit/>
          </a:bodyPr>
          <a:lstStyle>
            <a:lvl1pPr marL="0" indent="0">
              <a:lnSpc>
                <a:spcPct val="130000"/>
              </a:lnSpc>
              <a:spcBef>
                <a:spcPts val="0"/>
              </a:spcBef>
              <a:buSzPct val="130000"/>
              <a:buFontTx/>
              <a:buNone/>
              <a:defRPr sz="1000">
                <a:latin typeface="GothamBook"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6" name="Inhaltsplatzhalter 2">
            <a:extLst>
              <a:ext uri="{FF2B5EF4-FFF2-40B4-BE49-F238E27FC236}">
                <a16:creationId xmlns:a16="http://schemas.microsoft.com/office/drawing/2014/main" id="{16980B94-481D-E33D-1B3E-CF708040CA46}"/>
              </a:ext>
            </a:extLst>
          </p:cNvPr>
          <p:cNvSpPr>
            <a:spLocks noGrp="1"/>
          </p:cNvSpPr>
          <p:nvPr>
            <p:ph idx="1" hasCustomPrompt="1"/>
          </p:nvPr>
        </p:nvSpPr>
        <p:spPr>
          <a:xfrm>
            <a:off x="613520" y="2715767"/>
            <a:ext cx="4570548" cy="482418"/>
          </a:xfrm>
          <a:prstGeom prst="rect">
            <a:avLst/>
          </a:prstGeom>
        </p:spPr>
        <p:txBody>
          <a:bodyPr tIns="180000">
            <a:spAutoFit/>
          </a:bodyPr>
          <a:lstStyle>
            <a:lvl1pPr marL="288000" indent="-288000">
              <a:lnSpc>
                <a:spcPct val="200000"/>
              </a:lnSpc>
              <a:spcBef>
                <a:spcPts val="0"/>
              </a:spcBef>
              <a:buSzPct val="130000"/>
              <a:buFontTx/>
              <a:buBlip>
                <a:blip r:embed="rId2"/>
              </a:buBlip>
              <a:defRPr sz="1000"/>
            </a:lvl1pPr>
            <a:lvl2pPr marL="685800" indent="-228600">
              <a:buSzPct val="130000"/>
              <a:buFont typeface="Arial" panose="020B0604020202020204" pitchFamily="34" charset="0"/>
              <a:buChar char="•"/>
              <a:defRPr sz="1000"/>
            </a:lvl2pPr>
          </a:lstStyle>
          <a:p>
            <a:pPr lvl="0"/>
            <a:r>
              <a:rPr lang="de-DE" dirty="0" err="1"/>
              <a:t>Bullets</a:t>
            </a:r>
            <a:endParaRPr lang="de-DE" dirty="0"/>
          </a:p>
        </p:txBody>
      </p:sp>
    </p:spTree>
    <p:extLst>
      <p:ext uri="{BB962C8B-B14F-4D97-AF65-F5344CB8AC3E}">
        <p14:creationId xmlns:p14="http://schemas.microsoft.com/office/powerpoint/2010/main" val="1619430185"/>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L position 1 / text + bullets / image or box">
    <p:spTree>
      <p:nvGrpSpPr>
        <p:cNvPr id="1" name=""/>
        <p:cNvGrpSpPr/>
        <p:nvPr/>
      </p:nvGrpSpPr>
      <p:grpSpPr>
        <a:xfrm>
          <a:off x="0" y="0"/>
          <a:ext cx="0" cy="0"/>
          <a:chOff x="0" y="0"/>
          <a:chExt cx="0" cy="0"/>
        </a:xfrm>
      </p:grpSpPr>
      <p:sp>
        <p:nvSpPr>
          <p:cNvPr id="2" name="Bildplatzhalter 2">
            <a:extLst>
              <a:ext uri="{FF2B5EF4-FFF2-40B4-BE49-F238E27FC236}">
                <a16:creationId xmlns:a16="http://schemas.microsoft.com/office/drawing/2014/main" id="{FE0DD81E-AB1F-EC6A-FB37-35C0DE34B222}"/>
              </a:ext>
            </a:extLst>
          </p:cNvPr>
          <p:cNvSpPr>
            <a:spLocks noGrp="1"/>
          </p:cNvSpPr>
          <p:nvPr>
            <p:ph type="pic" idx="14" hasCustomPrompt="1"/>
          </p:nvPr>
        </p:nvSpPr>
        <p:spPr>
          <a:xfrm>
            <a:off x="5908364" y="1"/>
            <a:ext cx="3240088" cy="4927600"/>
          </a:xfrm>
          <a:prstGeom prst="rect">
            <a:avLst/>
          </a:prstGeom>
          <a:solidFill>
            <a:schemeClr val="bg1">
              <a:lumMod val="95000"/>
            </a:schemeClr>
          </a:solid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to insert content</a:t>
            </a:r>
          </a:p>
        </p:txBody>
      </p:sp>
      <p:sp>
        <p:nvSpPr>
          <p:cNvPr id="4" name="Rechteck 3">
            <a:extLst>
              <a:ext uri="{FF2B5EF4-FFF2-40B4-BE49-F238E27FC236}">
                <a16:creationId xmlns:a16="http://schemas.microsoft.com/office/drawing/2014/main" id="{15D3BE79-F138-C9A6-03DC-47F191DD0093}"/>
              </a:ext>
            </a:extLst>
          </p:cNvPr>
          <p:cNvSpPr/>
          <p:nvPr userDrawn="1"/>
        </p:nvSpPr>
        <p:spPr>
          <a:xfrm>
            <a:off x="0" y="4927600"/>
            <a:ext cx="9144000"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endParaRPr lang="de-DE" sz="700" dirty="0">
              <a:latin typeface="+mj-lt"/>
            </a:endParaRPr>
          </a:p>
        </p:txBody>
      </p:sp>
      <p:sp>
        <p:nvSpPr>
          <p:cNvPr id="5" name="Rechteck 4">
            <a:extLst>
              <a:ext uri="{FF2B5EF4-FFF2-40B4-BE49-F238E27FC236}">
                <a16:creationId xmlns:a16="http://schemas.microsoft.com/office/drawing/2014/main" id="{E28E7EA0-9435-78AD-CFB8-C517ACAEA7AA}"/>
              </a:ext>
            </a:extLst>
          </p:cNvPr>
          <p:cNvSpPr/>
          <p:nvPr userDrawn="1"/>
        </p:nvSpPr>
        <p:spPr>
          <a:xfrm>
            <a:off x="8042522" y="4927600"/>
            <a:ext cx="1046978"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de-DE" sz="700" dirty="0">
                <a:latin typeface="GothamBold" pitchFamily="50" charset="0"/>
              </a:rPr>
              <a:t>DE GRUYTER</a:t>
            </a:r>
          </a:p>
        </p:txBody>
      </p:sp>
      <p:sp>
        <p:nvSpPr>
          <p:cNvPr id="7" name="Titel 1">
            <a:extLst>
              <a:ext uri="{FF2B5EF4-FFF2-40B4-BE49-F238E27FC236}">
                <a16:creationId xmlns:a16="http://schemas.microsoft.com/office/drawing/2014/main" id="{5DDCBBEE-43F4-B4AF-FFCF-E27416CA8C5B}"/>
              </a:ext>
            </a:extLst>
          </p:cNvPr>
          <p:cNvSpPr>
            <a:spLocks noGrp="1"/>
          </p:cNvSpPr>
          <p:nvPr>
            <p:ph type="title" hasCustomPrompt="1"/>
          </p:nvPr>
        </p:nvSpPr>
        <p:spPr>
          <a:xfrm>
            <a:off x="287524" y="365476"/>
            <a:ext cx="4466468" cy="535531"/>
          </a:xfrm>
          <a:prstGeom prst="rect">
            <a:avLst/>
          </a:prstGeom>
        </p:spPr>
        <p:txBody>
          <a:bodyPr>
            <a:spAutoFit/>
          </a:bodyPr>
          <a:lstStyle>
            <a:lvl1pPr algn="l">
              <a:defRPr sz="3200">
                <a:latin typeface="GothamMedium" pitchFamily="50" charset="0"/>
              </a:defRPr>
            </a:lvl1pPr>
          </a:lstStyle>
          <a:p>
            <a:r>
              <a:rPr lang="en-US" noProof="0" dirty="0"/>
              <a:t>Headline</a:t>
            </a:r>
          </a:p>
        </p:txBody>
      </p:sp>
      <p:sp>
        <p:nvSpPr>
          <p:cNvPr id="8" name="Inhaltsplatzhalter 2">
            <a:extLst>
              <a:ext uri="{FF2B5EF4-FFF2-40B4-BE49-F238E27FC236}">
                <a16:creationId xmlns:a16="http://schemas.microsoft.com/office/drawing/2014/main" id="{5DD337BD-3E2A-D9A2-24D7-8BD09640EEAE}"/>
              </a:ext>
            </a:extLst>
          </p:cNvPr>
          <p:cNvSpPr>
            <a:spLocks noGrp="1"/>
          </p:cNvSpPr>
          <p:nvPr>
            <p:ph idx="1" hasCustomPrompt="1"/>
          </p:nvPr>
        </p:nvSpPr>
        <p:spPr>
          <a:xfrm>
            <a:off x="287524" y="902976"/>
            <a:ext cx="4827506" cy="401626"/>
          </a:xfrm>
          <a:prstGeom prst="rect">
            <a:avLst/>
          </a:prstGeom>
        </p:spPr>
        <p:txBody>
          <a:bodyPr tIns="180000">
            <a:spAutoFit/>
          </a:bodyPr>
          <a:lstStyle>
            <a:lvl1pPr marL="0" indent="0">
              <a:lnSpc>
                <a:spcPct val="130000"/>
              </a:lnSpc>
              <a:spcBef>
                <a:spcPts val="0"/>
              </a:spcBef>
              <a:buSzPct val="130000"/>
              <a:buFontTx/>
              <a:buNone/>
              <a:defRPr sz="1000">
                <a:latin typeface="GothamBook"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9" name="Inhaltsplatzhalter 2">
            <a:extLst>
              <a:ext uri="{FF2B5EF4-FFF2-40B4-BE49-F238E27FC236}">
                <a16:creationId xmlns:a16="http://schemas.microsoft.com/office/drawing/2014/main" id="{42CD968D-72ED-E9C9-2595-0BDE7953D3D4}"/>
              </a:ext>
            </a:extLst>
          </p:cNvPr>
          <p:cNvSpPr>
            <a:spLocks noGrp="1"/>
          </p:cNvSpPr>
          <p:nvPr>
            <p:ph idx="15" hasCustomPrompt="1"/>
          </p:nvPr>
        </p:nvSpPr>
        <p:spPr>
          <a:xfrm>
            <a:off x="287524" y="2583699"/>
            <a:ext cx="4824536" cy="482418"/>
          </a:xfrm>
          <a:prstGeom prst="rect">
            <a:avLst/>
          </a:prstGeom>
        </p:spPr>
        <p:txBody>
          <a:bodyPr tIns="180000">
            <a:spAutoFit/>
          </a:bodyPr>
          <a:lstStyle>
            <a:lvl1pPr marL="288000" indent="-288000">
              <a:lnSpc>
                <a:spcPct val="200000"/>
              </a:lnSpc>
              <a:spcBef>
                <a:spcPts val="0"/>
              </a:spcBef>
              <a:buSzPct val="130000"/>
              <a:buFontTx/>
              <a:buBlip>
                <a:blip r:embed="rId2"/>
              </a:buBlip>
              <a:defRPr sz="1000"/>
            </a:lvl1pPr>
            <a:lvl2pPr marL="685800" indent="-228600">
              <a:buSzPct val="130000"/>
              <a:buFont typeface="Arial" panose="020B0604020202020204" pitchFamily="34" charset="0"/>
              <a:buChar char="•"/>
              <a:defRPr sz="1000"/>
            </a:lvl2pPr>
          </a:lstStyle>
          <a:p>
            <a:pPr lvl="0"/>
            <a:r>
              <a:rPr lang="de-DE" dirty="0" err="1"/>
              <a:t>Bullets</a:t>
            </a:r>
            <a:endParaRPr lang="de-DE" dirty="0"/>
          </a:p>
        </p:txBody>
      </p:sp>
    </p:spTree>
    <p:extLst>
      <p:ext uri="{BB962C8B-B14F-4D97-AF65-F5344CB8AC3E}">
        <p14:creationId xmlns:p14="http://schemas.microsoft.com/office/powerpoint/2010/main" val="3533866214"/>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L position 1 /Secondary / text + bullets / image or box">
    <p:spTree>
      <p:nvGrpSpPr>
        <p:cNvPr id="1" name=""/>
        <p:cNvGrpSpPr/>
        <p:nvPr/>
      </p:nvGrpSpPr>
      <p:grpSpPr>
        <a:xfrm>
          <a:off x="0" y="0"/>
          <a:ext cx="0" cy="0"/>
          <a:chOff x="0" y="0"/>
          <a:chExt cx="0" cy="0"/>
        </a:xfrm>
      </p:grpSpPr>
      <p:sp>
        <p:nvSpPr>
          <p:cNvPr id="2" name="Bildplatzhalter 2">
            <a:extLst>
              <a:ext uri="{FF2B5EF4-FFF2-40B4-BE49-F238E27FC236}">
                <a16:creationId xmlns:a16="http://schemas.microsoft.com/office/drawing/2014/main" id="{1DB44561-3E69-8059-0D3D-90914EFC858D}"/>
              </a:ext>
            </a:extLst>
          </p:cNvPr>
          <p:cNvSpPr>
            <a:spLocks noGrp="1"/>
          </p:cNvSpPr>
          <p:nvPr>
            <p:ph type="pic" idx="14" hasCustomPrompt="1"/>
          </p:nvPr>
        </p:nvSpPr>
        <p:spPr>
          <a:xfrm>
            <a:off x="5904148" y="1"/>
            <a:ext cx="3240088" cy="4927600"/>
          </a:xfrm>
          <a:prstGeom prst="rect">
            <a:avLst/>
          </a:prstGeom>
          <a:solidFill>
            <a:schemeClr val="bg1">
              <a:lumMod val="95000"/>
            </a:schemeClr>
          </a:solid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to insert content</a:t>
            </a:r>
          </a:p>
        </p:txBody>
      </p:sp>
      <p:sp>
        <p:nvSpPr>
          <p:cNvPr id="5" name="Inhaltsplatzhalter 2">
            <a:extLst>
              <a:ext uri="{FF2B5EF4-FFF2-40B4-BE49-F238E27FC236}">
                <a16:creationId xmlns:a16="http://schemas.microsoft.com/office/drawing/2014/main" id="{868588F6-C7AD-F41D-7561-2B136E9C8848}"/>
              </a:ext>
            </a:extLst>
          </p:cNvPr>
          <p:cNvSpPr>
            <a:spLocks noGrp="1"/>
          </p:cNvSpPr>
          <p:nvPr>
            <p:ph idx="20" hasCustomPrompt="1"/>
          </p:nvPr>
        </p:nvSpPr>
        <p:spPr>
          <a:xfrm>
            <a:off x="290336" y="901007"/>
            <a:ext cx="4245660" cy="505886"/>
          </a:xfrm>
          <a:prstGeom prst="rect">
            <a:avLst/>
          </a:prstGeom>
        </p:spPr>
        <p:txBody>
          <a:bodyPr wrap="square" tIns="180000">
            <a:spAutoFit/>
          </a:bodyPr>
          <a:lstStyle>
            <a:lvl1pPr marL="0" indent="0">
              <a:lnSpc>
                <a:spcPct val="130000"/>
              </a:lnSpc>
              <a:spcBef>
                <a:spcPts val="0"/>
              </a:spcBef>
              <a:buSzPct val="130000"/>
              <a:buFontTx/>
              <a:buNone/>
              <a:defRPr sz="1600">
                <a:latin typeface="GothamBook" pitchFamily="50" charset="0"/>
              </a:defRPr>
            </a:lvl1pPr>
            <a:lvl2pPr marL="685800" indent="-228600">
              <a:buSzPct val="130000"/>
              <a:buFont typeface="Arial" panose="020B0604020202020204" pitchFamily="34" charset="0"/>
              <a:buChar char="•"/>
              <a:defRPr sz="1000"/>
            </a:lvl2pPr>
          </a:lstStyle>
          <a:p>
            <a:pPr lvl="0"/>
            <a:r>
              <a:rPr lang="de-DE" dirty="0" err="1"/>
              <a:t>Secondary</a:t>
            </a:r>
            <a:endParaRPr lang="de-DE" dirty="0"/>
          </a:p>
        </p:txBody>
      </p:sp>
      <p:sp>
        <p:nvSpPr>
          <p:cNvPr id="6" name="Rechteck 5">
            <a:extLst>
              <a:ext uri="{FF2B5EF4-FFF2-40B4-BE49-F238E27FC236}">
                <a16:creationId xmlns:a16="http://schemas.microsoft.com/office/drawing/2014/main" id="{E1650720-875F-1AFB-814D-A41C35637DBF}"/>
              </a:ext>
            </a:extLst>
          </p:cNvPr>
          <p:cNvSpPr/>
          <p:nvPr userDrawn="1"/>
        </p:nvSpPr>
        <p:spPr>
          <a:xfrm>
            <a:off x="0" y="4927600"/>
            <a:ext cx="9144000"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endParaRPr lang="de-DE" sz="700" dirty="0">
              <a:latin typeface="+mj-lt"/>
            </a:endParaRPr>
          </a:p>
        </p:txBody>
      </p:sp>
      <p:sp>
        <p:nvSpPr>
          <p:cNvPr id="7" name="Rechteck 6">
            <a:extLst>
              <a:ext uri="{FF2B5EF4-FFF2-40B4-BE49-F238E27FC236}">
                <a16:creationId xmlns:a16="http://schemas.microsoft.com/office/drawing/2014/main" id="{38AA66EE-15F8-2E4E-F08B-196B7C06E3BB}"/>
              </a:ext>
            </a:extLst>
          </p:cNvPr>
          <p:cNvSpPr/>
          <p:nvPr userDrawn="1"/>
        </p:nvSpPr>
        <p:spPr>
          <a:xfrm>
            <a:off x="8042522" y="4927600"/>
            <a:ext cx="1046978"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de-DE" sz="700" dirty="0">
                <a:latin typeface="GothamBold" pitchFamily="50" charset="0"/>
              </a:rPr>
              <a:t>DE GRUYTER</a:t>
            </a:r>
          </a:p>
        </p:txBody>
      </p:sp>
      <p:sp>
        <p:nvSpPr>
          <p:cNvPr id="8" name="Titel 1">
            <a:extLst>
              <a:ext uri="{FF2B5EF4-FFF2-40B4-BE49-F238E27FC236}">
                <a16:creationId xmlns:a16="http://schemas.microsoft.com/office/drawing/2014/main" id="{18F9F714-8C9A-9C83-AEC1-72606549A654}"/>
              </a:ext>
            </a:extLst>
          </p:cNvPr>
          <p:cNvSpPr>
            <a:spLocks noGrp="1"/>
          </p:cNvSpPr>
          <p:nvPr>
            <p:ph type="title" hasCustomPrompt="1"/>
          </p:nvPr>
        </p:nvSpPr>
        <p:spPr>
          <a:xfrm>
            <a:off x="287524" y="365476"/>
            <a:ext cx="4932548" cy="535531"/>
          </a:xfrm>
          <a:prstGeom prst="rect">
            <a:avLst/>
          </a:prstGeom>
        </p:spPr>
        <p:txBody>
          <a:bodyPr wrap="square">
            <a:spAutoFit/>
          </a:bodyPr>
          <a:lstStyle>
            <a:lvl1pPr algn="l">
              <a:defRPr sz="3200">
                <a:latin typeface="GothamMedium" pitchFamily="50" charset="0"/>
              </a:defRPr>
            </a:lvl1pPr>
          </a:lstStyle>
          <a:p>
            <a:r>
              <a:rPr lang="en-US" noProof="0" dirty="0"/>
              <a:t>Headline</a:t>
            </a:r>
          </a:p>
        </p:txBody>
      </p:sp>
      <p:sp>
        <p:nvSpPr>
          <p:cNvPr id="9" name="Inhaltsplatzhalter 2">
            <a:extLst>
              <a:ext uri="{FF2B5EF4-FFF2-40B4-BE49-F238E27FC236}">
                <a16:creationId xmlns:a16="http://schemas.microsoft.com/office/drawing/2014/main" id="{2DD37030-DB8F-E91E-7273-D3882E192E84}"/>
              </a:ext>
            </a:extLst>
          </p:cNvPr>
          <p:cNvSpPr>
            <a:spLocks noGrp="1"/>
          </p:cNvSpPr>
          <p:nvPr>
            <p:ph idx="1" hasCustomPrompt="1"/>
          </p:nvPr>
        </p:nvSpPr>
        <p:spPr>
          <a:xfrm>
            <a:off x="290336" y="1411375"/>
            <a:ext cx="4893074" cy="401626"/>
          </a:xfrm>
          <a:prstGeom prst="rect">
            <a:avLst/>
          </a:prstGeom>
        </p:spPr>
        <p:txBody>
          <a:bodyPr tIns="180000">
            <a:spAutoFit/>
          </a:bodyPr>
          <a:lstStyle>
            <a:lvl1pPr marL="0" indent="0">
              <a:lnSpc>
                <a:spcPct val="130000"/>
              </a:lnSpc>
              <a:spcBef>
                <a:spcPts val="0"/>
              </a:spcBef>
              <a:buSzPct val="130000"/>
              <a:buFontTx/>
              <a:buNone/>
              <a:defRPr sz="1000">
                <a:latin typeface="GothamBook"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10" name="Inhaltsplatzhalter 2">
            <a:extLst>
              <a:ext uri="{FF2B5EF4-FFF2-40B4-BE49-F238E27FC236}">
                <a16:creationId xmlns:a16="http://schemas.microsoft.com/office/drawing/2014/main" id="{7EFDDF03-45BA-28D8-7469-AD808706330E}"/>
              </a:ext>
            </a:extLst>
          </p:cNvPr>
          <p:cNvSpPr>
            <a:spLocks noGrp="1"/>
          </p:cNvSpPr>
          <p:nvPr>
            <p:ph idx="21" hasCustomPrompt="1"/>
          </p:nvPr>
        </p:nvSpPr>
        <p:spPr>
          <a:xfrm>
            <a:off x="287524" y="2895786"/>
            <a:ext cx="4896544" cy="482418"/>
          </a:xfrm>
          <a:prstGeom prst="rect">
            <a:avLst/>
          </a:prstGeom>
        </p:spPr>
        <p:txBody>
          <a:bodyPr tIns="180000">
            <a:spAutoFit/>
          </a:bodyPr>
          <a:lstStyle>
            <a:lvl1pPr marL="288000" indent="-288000">
              <a:lnSpc>
                <a:spcPct val="200000"/>
              </a:lnSpc>
              <a:spcBef>
                <a:spcPts val="0"/>
              </a:spcBef>
              <a:buSzPct val="130000"/>
              <a:buFontTx/>
              <a:buBlip>
                <a:blip r:embed="rId2"/>
              </a:buBlip>
              <a:defRPr sz="1000"/>
            </a:lvl1pPr>
            <a:lvl2pPr marL="685800" indent="-228600">
              <a:buSzPct val="130000"/>
              <a:buFont typeface="Arial" panose="020B0604020202020204" pitchFamily="34" charset="0"/>
              <a:buChar char="•"/>
              <a:defRPr sz="1000"/>
            </a:lvl2pPr>
          </a:lstStyle>
          <a:p>
            <a:pPr lvl="0"/>
            <a:r>
              <a:rPr lang="de-DE" dirty="0" err="1"/>
              <a:t>Bullets</a:t>
            </a:r>
            <a:endParaRPr lang="de-DE" dirty="0"/>
          </a:p>
        </p:txBody>
      </p:sp>
    </p:spTree>
    <p:extLst>
      <p:ext uri="{BB962C8B-B14F-4D97-AF65-F5344CB8AC3E}">
        <p14:creationId xmlns:p14="http://schemas.microsoft.com/office/powerpoint/2010/main" val="2924625806"/>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L position 2 / Subline / text + bullets / image or box">
    <p:spTree>
      <p:nvGrpSpPr>
        <p:cNvPr id="1" name=""/>
        <p:cNvGrpSpPr/>
        <p:nvPr/>
      </p:nvGrpSpPr>
      <p:grpSpPr>
        <a:xfrm>
          <a:off x="0" y="0"/>
          <a:ext cx="0" cy="0"/>
          <a:chOff x="0" y="0"/>
          <a:chExt cx="0" cy="0"/>
        </a:xfrm>
      </p:grpSpPr>
      <p:sp>
        <p:nvSpPr>
          <p:cNvPr id="12" name="Bildplatzhalter 2">
            <a:extLst>
              <a:ext uri="{FF2B5EF4-FFF2-40B4-BE49-F238E27FC236}">
                <a16:creationId xmlns:a16="http://schemas.microsoft.com/office/drawing/2014/main" id="{35B6D4AE-0E05-BCF5-8168-816B60989FE1}"/>
              </a:ext>
            </a:extLst>
          </p:cNvPr>
          <p:cNvSpPr>
            <a:spLocks noGrp="1"/>
          </p:cNvSpPr>
          <p:nvPr>
            <p:ph type="pic" idx="14" hasCustomPrompt="1"/>
          </p:nvPr>
        </p:nvSpPr>
        <p:spPr>
          <a:xfrm>
            <a:off x="5363492" y="1"/>
            <a:ext cx="3780508" cy="4927600"/>
          </a:xfrm>
          <a:prstGeom prst="rect">
            <a:avLst/>
          </a:prstGeom>
          <a:solidFill>
            <a:schemeClr val="bg1">
              <a:lumMod val="95000"/>
            </a:schemeClr>
          </a:solid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to insert content</a:t>
            </a:r>
          </a:p>
        </p:txBody>
      </p:sp>
      <p:sp>
        <p:nvSpPr>
          <p:cNvPr id="13" name="Titel 1">
            <a:extLst>
              <a:ext uri="{FF2B5EF4-FFF2-40B4-BE49-F238E27FC236}">
                <a16:creationId xmlns:a16="http://schemas.microsoft.com/office/drawing/2014/main" id="{F4F6D530-A920-1F0D-DE66-ABB52840FDF8}"/>
              </a:ext>
            </a:extLst>
          </p:cNvPr>
          <p:cNvSpPr>
            <a:spLocks noGrp="1"/>
          </p:cNvSpPr>
          <p:nvPr>
            <p:ph type="title" hasCustomPrompt="1"/>
          </p:nvPr>
        </p:nvSpPr>
        <p:spPr>
          <a:xfrm>
            <a:off x="613520" y="719714"/>
            <a:ext cx="4282516" cy="535531"/>
          </a:xfrm>
          <a:prstGeom prst="rect">
            <a:avLst/>
          </a:prstGeom>
        </p:spPr>
        <p:txBody>
          <a:bodyPr wrap="square">
            <a:spAutoFit/>
          </a:bodyPr>
          <a:lstStyle>
            <a:lvl1pPr algn="l">
              <a:defRPr sz="3200">
                <a:latin typeface="GothamMedium" pitchFamily="50" charset="0"/>
              </a:defRPr>
            </a:lvl1pPr>
          </a:lstStyle>
          <a:p>
            <a:r>
              <a:rPr lang="en-US" noProof="0" dirty="0"/>
              <a:t>Headline</a:t>
            </a:r>
          </a:p>
        </p:txBody>
      </p:sp>
      <p:sp>
        <p:nvSpPr>
          <p:cNvPr id="14" name="Inhaltsplatzhalter 2">
            <a:extLst>
              <a:ext uri="{FF2B5EF4-FFF2-40B4-BE49-F238E27FC236}">
                <a16:creationId xmlns:a16="http://schemas.microsoft.com/office/drawing/2014/main" id="{EEBCA367-7EDB-830F-099F-4BABA38D1A20}"/>
              </a:ext>
            </a:extLst>
          </p:cNvPr>
          <p:cNvSpPr>
            <a:spLocks noGrp="1"/>
          </p:cNvSpPr>
          <p:nvPr>
            <p:ph idx="1" hasCustomPrompt="1"/>
          </p:nvPr>
        </p:nvSpPr>
        <p:spPr>
          <a:xfrm>
            <a:off x="610550" y="1257215"/>
            <a:ext cx="4285486" cy="401626"/>
          </a:xfrm>
          <a:prstGeom prst="rect">
            <a:avLst/>
          </a:prstGeom>
        </p:spPr>
        <p:txBody>
          <a:bodyPr tIns="180000">
            <a:spAutoFit/>
          </a:bodyPr>
          <a:lstStyle>
            <a:lvl1pPr marL="0" indent="0">
              <a:lnSpc>
                <a:spcPct val="130000"/>
              </a:lnSpc>
              <a:spcBef>
                <a:spcPts val="0"/>
              </a:spcBef>
              <a:buSzPct val="130000"/>
              <a:buFontTx/>
              <a:buNone/>
              <a:defRPr sz="1000">
                <a:latin typeface="GothamBook"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15" name="Inhaltsplatzhalter 2">
            <a:extLst>
              <a:ext uri="{FF2B5EF4-FFF2-40B4-BE49-F238E27FC236}">
                <a16:creationId xmlns:a16="http://schemas.microsoft.com/office/drawing/2014/main" id="{7A70AB09-562E-DD05-97AD-B759ECE9AD29}"/>
              </a:ext>
            </a:extLst>
          </p:cNvPr>
          <p:cNvSpPr>
            <a:spLocks noGrp="1"/>
          </p:cNvSpPr>
          <p:nvPr>
            <p:ph idx="27" hasCustomPrompt="1"/>
          </p:nvPr>
        </p:nvSpPr>
        <p:spPr>
          <a:xfrm>
            <a:off x="613520" y="576908"/>
            <a:ext cx="3456384" cy="329448"/>
          </a:xfrm>
          <a:prstGeom prst="rect">
            <a:avLst/>
          </a:prstGeom>
        </p:spPr>
        <p:txBody>
          <a:bodyPr/>
          <a:lstStyle>
            <a:lvl1pPr marL="0" indent="0">
              <a:lnSpc>
                <a:spcPct val="130000"/>
              </a:lnSpc>
              <a:spcBef>
                <a:spcPts val="0"/>
              </a:spcBef>
              <a:buSzPct val="130000"/>
              <a:buFontTx/>
              <a:buNone/>
              <a:defRPr sz="900">
                <a:latin typeface="GothamLight" charset="0"/>
              </a:defRPr>
            </a:lvl1pPr>
            <a:lvl2pPr marL="685800" indent="-228600">
              <a:buSzPct val="130000"/>
              <a:buFont typeface="Arial" panose="020B0604020202020204" pitchFamily="34" charset="0"/>
              <a:buChar char="•"/>
              <a:defRPr sz="1000"/>
            </a:lvl2pPr>
          </a:lstStyle>
          <a:p>
            <a:pPr marL="0" marR="0" lvl="0" indent="0" algn="l" defTabSz="914400" rtl="0" eaLnBrk="1" fontAlgn="auto" latinLnBrk="0" hangingPunct="1">
              <a:lnSpc>
                <a:spcPct val="130000"/>
              </a:lnSpc>
              <a:spcBef>
                <a:spcPts val="0"/>
              </a:spcBef>
              <a:spcAft>
                <a:spcPts val="0"/>
              </a:spcAft>
              <a:buClrTx/>
              <a:buSzPct val="130000"/>
              <a:buFontTx/>
              <a:buNone/>
              <a:tabLst/>
              <a:defRPr/>
            </a:pPr>
            <a:r>
              <a:rPr lang="de-DE" sz="900" cap="all" baseline="0" dirty="0" err="1">
                <a:solidFill>
                  <a:srgbClr val="2B2B2E"/>
                </a:solidFill>
                <a:latin typeface="Gotham Light" pitchFamily="2" charset="0"/>
                <a:cs typeface="Gotham Light" pitchFamily="2" charset="0"/>
              </a:rPr>
              <a:t>Subline</a:t>
            </a:r>
            <a:endParaRPr lang="de-DE" sz="900" dirty="0">
              <a:solidFill>
                <a:srgbClr val="2B2B2E"/>
              </a:solidFill>
              <a:latin typeface="Gotham Light" pitchFamily="2" charset="0"/>
              <a:cs typeface="Gotham Light" pitchFamily="2" charset="0"/>
            </a:endParaRPr>
          </a:p>
        </p:txBody>
      </p:sp>
      <p:sp>
        <p:nvSpPr>
          <p:cNvPr id="16" name="Rechteck 15">
            <a:extLst>
              <a:ext uri="{FF2B5EF4-FFF2-40B4-BE49-F238E27FC236}">
                <a16:creationId xmlns:a16="http://schemas.microsoft.com/office/drawing/2014/main" id="{2B6D5589-A747-4582-721B-92CBC4A0AA0E}"/>
              </a:ext>
            </a:extLst>
          </p:cNvPr>
          <p:cNvSpPr/>
          <p:nvPr userDrawn="1"/>
        </p:nvSpPr>
        <p:spPr>
          <a:xfrm>
            <a:off x="0" y="4927600"/>
            <a:ext cx="9144000"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endParaRPr lang="de-DE" sz="700" dirty="0">
              <a:latin typeface="+mj-lt"/>
            </a:endParaRPr>
          </a:p>
        </p:txBody>
      </p:sp>
      <p:sp>
        <p:nvSpPr>
          <p:cNvPr id="17" name="Rechteck 16">
            <a:extLst>
              <a:ext uri="{FF2B5EF4-FFF2-40B4-BE49-F238E27FC236}">
                <a16:creationId xmlns:a16="http://schemas.microsoft.com/office/drawing/2014/main" id="{C29C0503-345A-E276-F50D-60C54F188C3A}"/>
              </a:ext>
            </a:extLst>
          </p:cNvPr>
          <p:cNvSpPr/>
          <p:nvPr userDrawn="1"/>
        </p:nvSpPr>
        <p:spPr>
          <a:xfrm>
            <a:off x="8042522" y="4927600"/>
            <a:ext cx="1046978"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de-DE" sz="700" dirty="0">
                <a:latin typeface="GothamBold" pitchFamily="50" charset="0"/>
              </a:rPr>
              <a:t>DE GRUYTER</a:t>
            </a:r>
          </a:p>
        </p:txBody>
      </p:sp>
      <p:sp>
        <p:nvSpPr>
          <p:cNvPr id="8" name="Inhaltsplatzhalter 2">
            <a:extLst>
              <a:ext uri="{FF2B5EF4-FFF2-40B4-BE49-F238E27FC236}">
                <a16:creationId xmlns:a16="http://schemas.microsoft.com/office/drawing/2014/main" id="{BDB6451B-D451-1AA9-5164-7825A262E099}"/>
              </a:ext>
            </a:extLst>
          </p:cNvPr>
          <p:cNvSpPr>
            <a:spLocks noGrp="1"/>
          </p:cNvSpPr>
          <p:nvPr>
            <p:ph idx="28" hasCustomPrompt="1"/>
          </p:nvPr>
        </p:nvSpPr>
        <p:spPr>
          <a:xfrm>
            <a:off x="610550" y="2823779"/>
            <a:ext cx="4285486" cy="482418"/>
          </a:xfrm>
          <a:prstGeom prst="rect">
            <a:avLst/>
          </a:prstGeom>
        </p:spPr>
        <p:txBody>
          <a:bodyPr tIns="180000">
            <a:spAutoFit/>
          </a:bodyPr>
          <a:lstStyle>
            <a:lvl1pPr marL="288000" indent="-288000">
              <a:lnSpc>
                <a:spcPct val="200000"/>
              </a:lnSpc>
              <a:spcBef>
                <a:spcPts val="0"/>
              </a:spcBef>
              <a:buSzPct val="130000"/>
              <a:buFontTx/>
              <a:buBlip>
                <a:blip r:embed="rId2"/>
              </a:buBlip>
              <a:defRPr sz="1000"/>
            </a:lvl1pPr>
            <a:lvl2pPr marL="685800" indent="-228600">
              <a:buSzPct val="130000"/>
              <a:buFont typeface="Arial" panose="020B0604020202020204" pitchFamily="34" charset="0"/>
              <a:buChar char="•"/>
              <a:defRPr sz="1000"/>
            </a:lvl2pPr>
          </a:lstStyle>
          <a:p>
            <a:pPr lvl="0"/>
            <a:r>
              <a:rPr lang="de-DE" dirty="0" err="1"/>
              <a:t>Bullets</a:t>
            </a:r>
            <a:endParaRPr lang="de-DE" dirty="0"/>
          </a:p>
        </p:txBody>
      </p:sp>
    </p:spTree>
    <p:extLst>
      <p:ext uri="{BB962C8B-B14F-4D97-AF65-F5344CB8AC3E}">
        <p14:creationId xmlns:p14="http://schemas.microsoft.com/office/powerpoint/2010/main" val="1281867548"/>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L position 1 / content boxes #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AB3DDCB-A38A-51F8-6DA1-3E8D0612BDF4}"/>
              </a:ext>
            </a:extLst>
          </p:cNvPr>
          <p:cNvSpPr>
            <a:spLocks/>
          </p:cNvSpPr>
          <p:nvPr userDrawn="1"/>
        </p:nvSpPr>
        <p:spPr bwMode="auto">
          <a:xfrm>
            <a:off x="4572000" y="0"/>
            <a:ext cx="4572000" cy="4927600"/>
          </a:xfrm>
          <a:prstGeom prst="rect">
            <a:avLst/>
          </a:prstGeom>
          <a:solidFill>
            <a:srgbClr val="F6F6F8"/>
          </a:solidFill>
          <a:ln w="0">
            <a:noFill/>
            <a:prstDash val="solid"/>
            <a:round/>
            <a:headEnd/>
            <a:tailEnd/>
          </a:ln>
          <a:effectLst/>
        </p:spPr>
        <p:txBody>
          <a:bodyPr vert="horz" wrap="square" lIns="91440" tIns="45720" rIns="91440" bIns="45720" numCol="1" rtlCol="0" anchor="t" anchorCtr="0" compatLnSpc="1">
            <a:prstTxWarp prst="textNoShape">
              <a:avLst/>
            </a:prstTxWarp>
          </a:bodyPr>
          <a:lstStyle/>
          <a:p>
            <a:pPr algn="ctr"/>
            <a:endParaRPr lang="de-DE" dirty="0"/>
          </a:p>
        </p:txBody>
      </p:sp>
      <p:sp>
        <p:nvSpPr>
          <p:cNvPr id="3" name="Bildplatzhalter 2">
            <a:extLst>
              <a:ext uri="{FF2B5EF4-FFF2-40B4-BE49-F238E27FC236}">
                <a16:creationId xmlns:a16="http://schemas.microsoft.com/office/drawing/2014/main" id="{744A114C-EAF9-8D87-D36B-DA07876578D3}"/>
              </a:ext>
            </a:extLst>
          </p:cNvPr>
          <p:cNvSpPr>
            <a:spLocks noGrp="1"/>
          </p:cNvSpPr>
          <p:nvPr>
            <p:ph type="pic" idx="14" hasCustomPrompt="1"/>
          </p:nvPr>
        </p:nvSpPr>
        <p:spPr>
          <a:xfrm>
            <a:off x="395286" y="1779663"/>
            <a:ext cx="3744666" cy="2664296"/>
          </a:xfrm>
          <a:prstGeom prst="rect">
            <a:avLst/>
          </a:prstGeom>
          <a:solidFill>
            <a:schemeClr val="bg1">
              <a:lumMod val="95000"/>
            </a:schemeClr>
          </a:solid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to insert content</a:t>
            </a:r>
          </a:p>
        </p:txBody>
      </p:sp>
      <p:sp>
        <p:nvSpPr>
          <p:cNvPr id="6" name="Inhaltsplatzhalter 2">
            <a:extLst>
              <a:ext uri="{FF2B5EF4-FFF2-40B4-BE49-F238E27FC236}">
                <a16:creationId xmlns:a16="http://schemas.microsoft.com/office/drawing/2014/main" id="{77CAF3B6-C9BC-B31F-B4DA-F297D1FCDC7F}"/>
              </a:ext>
            </a:extLst>
          </p:cNvPr>
          <p:cNvSpPr>
            <a:spLocks noGrp="1"/>
          </p:cNvSpPr>
          <p:nvPr>
            <p:ph idx="20" hasCustomPrompt="1"/>
          </p:nvPr>
        </p:nvSpPr>
        <p:spPr>
          <a:xfrm>
            <a:off x="4728334" y="375506"/>
            <a:ext cx="4020380" cy="370294"/>
          </a:xfrm>
          <a:prstGeom prst="rect">
            <a:avLst/>
          </a:prstGeom>
        </p:spPr>
        <p:txBody>
          <a:bodyPr>
            <a:spAutoFit/>
          </a:bodyPr>
          <a:lstStyle>
            <a:lvl1pPr marL="0" indent="0">
              <a:lnSpc>
                <a:spcPct val="130000"/>
              </a:lnSpc>
              <a:spcBef>
                <a:spcPts val="0"/>
              </a:spcBef>
              <a:buSzPct val="130000"/>
              <a:buFontTx/>
              <a:buNone/>
              <a:defRPr sz="1600">
                <a:latin typeface="+mn-lt"/>
              </a:defRPr>
            </a:lvl1pPr>
            <a:lvl2pPr marL="685800" indent="-228600">
              <a:buSzPct val="130000"/>
              <a:buFont typeface="Arial" panose="020B0604020202020204" pitchFamily="34" charset="0"/>
              <a:buChar char="•"/>
              <a:defRPr sz="1000"/>
            </a:lvl2pPr>
          </a:lstStyle>
          <a:p>
            <a:pPr lvl="0"/>
            <a:r>
              <a:rPr lang="de-DE" dirty="0" err="1"/>
              <a:t>Secondary</a:t>
            </a:r>
            <a:endParaRPr lang="de-DE" dirty="0"/>
          </a:p>
        </p:txBody>
      </p:sp>
      <p:sp>
        <p:nvSpPr>
          <p:cNvPr id="7" name="Rechteck 6">
            <a:extLst>
              <a:ext uri="{FF2B5EF4-FFF2-40B4-BE49-F238E27FC236}">
                <a16:creationId xmlns:a16="http://schemas.microsoft.com/office/drawing/2014/main" id="{D866D2E9-27B4-D713-614E-E8E9990E7C9A}"/>
              </a:ext>
            </a:extLst>
          </p:cNvPr>
          <p:cNvSpPr/>
          <p:nvPr userDrawn="1"/>
        </p:nvSpPr>
        <p:spPr>
          <a:xfrm>
            <a:off x="0" y="4927600"/>
            <a:ext cx="9144000"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endParaRPr lang="de-DE" sz="700" dirty="0">
              <a:latin typeface="+mj-lt"/>
            </a:endParaRPr>
          </a:p>
        </p:txBody>
      </p:sp>
      <p:sp>
        <p:nvSpPr>
          <p:cNvPr id="8" name="Rechteck 7">
            <a:extLst>
              <a:ext uri="{FF2B5EF4-FFF2-40B4-BE49-F238E27FC236}">
                <a16:creationId xmlns:a16="http://schemas.microsoft.com/office/drawing/2014/main" id="{B5203D1B-8A86-03CD-104F-49FDE4F5914F}"/>
              </a:ext>
            </a:extLst>
          </p:cNvPr>
          <p:cNvSpPr/>
          <p:nvPr userDrawn="1"/>
        </p:nvSpPr>
        <p:spPr>
          <a:xfrm>
            <a:off x="8042522" y="4927600"/>
            <a:ext cx="1046978"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de-DE" sz="700" dirty="0">
                <a:latin typeface="GothamBold" pitchFamily="50" charset="0"/>
              </a:rPr>
              <a:t>DE GRUYTER</a:t>
            </a:r>
          </a:p>
        </p:txBody>
      </p:sp>
      <p:sp>
        <p:nvSpPr>
          <p:cNvPr id="9" name="Titel 1">
            <a:extLst>
              <a:ext uri="{FF2B5EF4-FFF2-40B4-BE49-F238E27FC236}">
                <a16:creationId xmlns:a16="http://schemas.microsoft.com/office/drawing/2014/main" id="{94001CE6-F696-A76C-3259-CFBB665239F9}"/>
              </a:ext>
            </a:extLst>
          </p:cNvPr>
          <p:cNvSpPr>
            <a:spLocks noGrp="1"/>
          </p:cNvSpPr>
          <p:nvPr>
            <p:ph type="title" hasCustomPrompt="1"/>
          </p:nvPr>
        </p:nvSpPr>
        <p:spPr>
          <a:xfrm>
            <a:off x="287524" y="365476"/>
            <a:ext cx="4140460" cy="535531"/>
          </a:xfrm>
          <a:prstGeom prst="rect">
            <a:avLst/>
          </a:prstGeom>
        </p:spPr>
        <p:txBody>
          <a:bodyPr wrap="square">
            <a:spAutoFit/>
          </a:bodyPr>
          <a:lstStyle>
            <a:lvl1pPr algn="l">
              <a:defRPr sz="3200">
                <a:latin typeface="GothamMedium" pitchFamily="50" charset="0"/>
              </a:defRPr>
            </a:lvl1pPr>
          </a:lstStyle>
          <a:p>
            <a:r>
              <a:rPr lang="en-US" noProof="0" dirty="0"/>
              <a:t>Headline</a:t>
            </a:r>
          </a:p>
        </p:txBody>
      </p:sp>
      <p:sp>
        <p:nvSpPr>
          <p:cNvPr id="10" name="Inhaltsplatzhalter 2">
            <a:extLst>
              <a:ext uri="{FF2B5EF4-FFF2-40B4-BE49-F238E27FC236}">
                <a16:creationId xmlns:a16="http://schemas.microsoft.com/office/drawing/2014/main" id="{7AB45A9A-223D-89E5-FB9D-0D4267E883D9}"/>
              </a:ext>
            </a:extLst>
          </p:cNvPr>
          <p:cNvSpPr>
            <a:spLocks noGrp="1"/>
          </p:cNvSpPr>
          <p:nvPr>
            <p:ph idx="1" hasCustomPrompt="1"/>
          </p:nvPr>
        </p:nvSpPr>
        <p:spPr>
          <a:xfrm>
            <a:off x="4728334" y="745801"/>
            <a:ext cx="3965382" cy="401626"/>
          </a:xfrm>
          <a:prstGeom prst="rect">
            <a:avLst/>
          </a:prstGeom>
        </p:spPr>
        <p:txBody>
          <a:bodyPr tIns="180000">
            <a:spAutoFit/>
          </a:bodyPr>
          <a:lstStyle>
            <a:lvl1pPr marL="0" indent="0">
              <a:lnSpc>
                <a:spcPct val="130000"/>
              </a:lnSpc>
              <a:spcBef>
                <a:spcPts val="0"/>
              </a:spcBef>
              <a:buSzPct val="130000"/>
              <a:buFontTx/>
              <a:buNone/>
              <a:defRPr sz="1000">
                <a:latin typeface="GothamBook"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11" name="Inhaltsplatzhalter 2">
            <a:extLst>
              <a:ext uri="{FF2B5EF4-FFF2-40B4-BE49-F238E27FC236}">
                <a16:creationId xmlns:a16="http://schemas.microsoft.com/office/drawing/2014/main" id="{6DB4BECF-A9A2-F9DD-4AEC-5100C58B6B85}"/>
              </a:ext>
            </a:extLst>
          </p:cNvPr>
          <p:cNvSpPr>
            <a:spLocks noGrp="1"/>
          </p:cNvSpPr>
          <p:nvPr>
            <p:ph idx="21" hasCustomPrompt="1"/>
          </p:nvPr>
        </p:nvSpPr>
        <p:spPr>
          <a:xfrm>
            <a:off x="4724706" y="2355727"/>
            <a:ext cx="3969010" cy="482418"/>
          </a:xfrm>
          <a:prstGeom prst="rect">
            <a:avLst/>
          </a:prstGeom>
        </p:spPr>
        <p:txBody>
          <a:bodyPr tIns="180000">
            <a:spAutoFit/>
          </a:bodyPr>
          <a:lstStyle>
            <a:lvl1pPr marL="288000" indent="-288000">
              <a:lnSpc>
                <a:spcPct val="200000"/>
              </a:lnSpc>
              <a:spcBef>
                <a:spcPts val="0"/>
              </a:spcBef>
              <a:buSzPct val="130000"/>
              <a:buFontTx/>
              <a:buBlip>
                <a:blip r:embed="rId2"/>
              </a:buBlip>
              <a:defRPr sz="1000"/>
            </a:lvl1pPr>
            <a:lvl2pPr marL="685800" indent="-228600">
              <a:buSzPct val="130000"/>
              <a:buFont typeface="Arial" panose="020B0604020202020204" pitchFamily="34" charset="0"/>
              <a:buChar char="•"/>
              <a:defRPr sz="1000"/>
            </a:lvl2pPr>
          </a:lstStyle>
          <a:p>
            <a:pPr lvl="0"/>
            <a:r>
              <a:rPr lang="de-DE" dirty="0" err="1"/>
              <a:t>Bullets</a:t>
            </a:r>
            <a:endParaRPr lang="de-DE" dirty="0"/>
          </a:p>
        </p:txBody>
      </p:sp>
    </p:spTree>
    <p:extLst>
      <p:ext uri="{BB962C8B-B14F-4D97-AF65-F5344CB8AC3E}">
        <p14:creationId xmlns:p14="http://schemas.microsoft.com/office/powerpoint/2010/main" val="1228820893"/>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L position 1 / text + bullets / content boxes #2">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69A664A-D902-8125-DDFE-8FA3910DAC19}"/>
              </a:ext>
            </a:extLst>
          </p:cNvPr>
          <p:cNvSpPr>
            <a:spLocks/>
          </p:cNvSpPr>
          <p:nvPr userDrawn="1"/>
        </p:nvSpPr>
        <p:spPr bwMode="auto">
          <a:xfrm>
            <a:off x="5904000" y="2103698"/>
            <a:ext cx="3240000" cy="2823901"/>
          </a:xfrm>
          <a:prstGeom prst="rect">
            <a:avLst/>
          </a:prstGeom>
          <a:solidFill>
            <a:srgbClr val="F6F6F8"/>
          </a:solidFill>
          <a:ln w="0">
            <a:noFill/>
            <a:prstDash val="solid"/>
            <a:round/>
            <a:headEnd/>
            <a:tailEnd/>
          </a:ln>
          <a:effectLst/>
        </p:spPr>
        <p:txBody>
          <a:bodyPr vert="horz" wrap="square" lIns="91440" tIns="45720" rIns="91440" bIns="45720" numCol="1" rtlCol="0" anchor="t" anchorCtr="0" compatLnSpc="1">
            <a:prstTxWarp prst="textNoShape">
              <a:avLst/>
            </a:prstTxWarp>
          </a:bodyPr>
          <a:lstStyle/>
          <a:p>
            <a:pPr algn="ctr"/>
            <a:endParaRPr lang="de-DE" dirty="0"/>
          </a:p>
        </p:txBody>
      </p:sp>
      <p:sp>
        <p:nvSpPr>
          <p:cNvPr id="3" name="Bildplatzhalter 2">
            <a:extLst>
              <a:ext uri="{FF2B5EF4-FFF2-40B4-BE49-F238E27FC236}">
                <a16:creationId xmlns:a16="http://schemas.microsoft.com/office/drawing/2014/main" id="{84BC60D9-3C4F-574A-B179-1BBEE5F04C59}"/>
              </a:ext>
            </a:extLst>
          </p:cNvPr>
          <p:cNvSpPr>
            <a:spLocks noGrp="1"/>
          </p:cNvSpPr>
          <p:nvPr>
            <p:ph type="pic" idx="14" hasCustomPrompt="1"/>
          </p:nvPr>
        </p:nvSpPr>
        <p:spPr>
          <a:xfrm>
            <a:off x="5904508" y="0"/>
            <a:ext cx="3240000" cy="2099197"/>
          </a:xfrm>
          <a:prstGeom prst="rect">
            <a:avLst/>
          </a:prstGeom>
          <a:solidFill>
            <a:schemeClr val="bg1">
              <a:lumMod val="95000"/>
            </a:schemeClr>
          </a:solid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to insert content</a:t>
            </a:r>
          </a:p>
        </p:txBody>
      </p:sp>
      <p:sp>
        <p:nvSpPr>
          <p:cNvPr id="7" name="Inhaltsplatzhalter 2">
            <a:extLst>
              <a:ext uri="{FF2B5EF4-FFF2-40B4-BE49-F238E27FC236}">
                <a16:creationId xmlns:a16="http://schemas.microsoft.com/office/drawing/2014/main" id="{35CB2E9E-78D7-2053-3A22-4528CED8CCA2}"/>
              </a:ext>
            </a:extLst>
          </p:cNvPr>
          <p:cNvSpPr>
            <a:spLocks noGrp="1"/>
          </p:cNvSpPr>
          <p:nvPr>
            <p:ph idx="21" hasCustomPrompt="1"/>
          </p:nvPr>
        </p:nvSpPr>
        <p:spPr>
          <a:xfrm>
            <a:off x="6084168" y="2222826"/>
            <a:ext cx="2844316" cy="384896"/>
          </a:xfrm>
          <a:prstGeom prst="rect">
            <a:avLst/>
          </a:prstGeom>
        </p:spPr>
        <p:txBody>
          <a:bodyPr/>
          <a:lstStyle>
            <a:lvl1pPr marL="0" indent="0">
              <a:lnSpc>
                <a:spcPct val="130000"/>
              </a:lnSpc>
              <a:spcBef>
                <a:spcPts val="0"/>
              </a:spcBef>
              <a:buSzPct val="130000"/>
              <a:buFontTx/>
              <a:buNone/>
              <a:defRPr sz="1600">
                <a:latin typeface="GothamBook" pitchFamily="50" charset="0"/>
              </a:defRPr>
            </a:lvl1pPr>
            <a:lvl2pPr marL="685800" indent="-228600">
              <a:buSzPct val="130000"/>
              <a:buFont typeface="Arial" panose="020B0604020202020204" pitchFamily="34" charset="0"/>
              <a:buChar char="•"/>
              <a:defRPr sz="1000"/>
            </a:lvl2pPr>
          </a:lstStyle>
          <a:p>
            <a:pPr lvl="0"/>
            <a:r>
              <a:rPr lang="de-DE" dirty="0" err="1"/>
              <a:t>Secondary</a:t>
            </a:r>
            <a:endParaRPr lang="de-DE" dirty="0"/>
          </a:p>
        </p:txBody>
      </p:sp>
      <p:sp>
        <p:nvSpPr>
          <p:cNvPr id="8" name="Rechteck 7">
            <a:extLst>
              <a:ext uri="{FF2B5EF4-FFF2-40B4-BE49-F238E27FC236}">
                <a16:creationId xmlns:a16="http://schemas.microsoft.com/office/drawing/2014/main" id="{D2C0D650-3A81-2C36-065B-0D864F133123}"/>
              </a:ext>
            </a:extLst>
          </p:cNvPr>
          <p:cNvSpPr/>
          <p:nvPr userDrawn="1"/>
        </p:nvSpPr>
        <p:spPr>
          <a:xfrm>
            <a:off x="0" y="4927600"/>
            <a:ext cx="9144000"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endParaRPr lang="de-DE" sz="700" dirty="0">
              <a:latin typeface="+mj-lt"/>
            </a:endParaRPr>
          </a:p>
        </p:txBody>
      </p:sp>
      <p:sp>
        <p:nvSpPr>
          <p:cNvPr id="9" name="Rechteck 8">
            <a:extLst>
              <a:ext uri="{FF2B5EF4-FFF2-40B4-BE49-F238E27FC236}">
                <a16:creationId xmlns:a16="http://schemas.microsoft.com/office/drawing/2014/main" id="{325E0783-8202-D51A-541B-66DD806B08DA}"/>
              </a:ext>
            </a:extLst>
          </p:cNvPr>
          <p:cNvSpPr/>
          <p:nvPr userDrawn="1"/>
        </p:nvSpPr>
        <p:spPr>
          <a:xfrm>
            <a:off x="8042522" y="4927600"/>
            <a:ext cx="1046978"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de-DE" sz="700" dirty="0">
                <a:latin typeface="GothamBold" pitchFamily="50" charset="0"/>
              </a:rPr>
              <a:t>DE GRUYTER</a:t>
            </a:r>
          </a:p>
        </p:txBody>
      </p:sp>
      <p:sp>
        <p:nvSpPr>
          <p:cNvPr id="10" name="Titel 1">
            <a:extLst>
              <a:ext uri="{FF2B5EF4-FFF2-40B4-BE49-F238E27FC236}">
                <a16:creationId xmlns:a16="http://schemas.microsoft.com/office/drawing/2014/main" id="{84B38E13-46E5-2889-116E-F29C90320BC7}"/>
              </a:ext>
            </a:extLst>
          </p:cNvPr>
          <p:cNvSpPr>
            <a:spLocks noGrp="1"/>
          </p:cNvSpPr>
          <p:nvPr>
            <p:ph type="title" hasCustomPrompt="1"/>
          </p:nvPr>
        </p:nvSpPr>
        <p:spPr>
          <a:xfrm>
            <a:off x="287524" y="365476"/>
            <a:ext cx="4466468" cy="535531"/>
          </a:xfrm>
          <a:prstGeom prst="rect">
            <a:avLst/>
          </a:prstGeom>
        </p:spPr>
        <p:txBody>
          <a:bodyPr>
            <a:spAutoFit/>
          </a:bodyPr>
          <a:lstStyle>
            <a:lvl1pPr algn="l">
              <a:defRPr sz="3200">
                <a:latin typeface="GothamMedium" pitchFamily="50" charset="0"/>
              </a:defRPr>
            </a:lvl1pPr>
          </a:lstStyle>
          <a:p>
            <a:r>
              <a:rPr lang="en-US" noProof="0" dirty="0"/>
              <a:t>Headline</a:t>
            </a:r>
          </a:p>
        </p:txBody>
      </p:sp>
      <p:sp>
        <p:nvSpPr>
          <p:cNvPr id="11" name="Inhaltsplatzhalter 2">
            <a:extLst>
              <a:ext uri="{FF2B5EF4-FFF2-40B4-BE49-F238E27FC236}">
                <a16:creationId xmlns:a16="http://schemas.microsoft.com/office/drawing/2014/main" id="{4C023647-48F2-52FA-CB6D-1840AC3522D0}"/>
              </a:ext>
            </a:extLst>
          </p:cNvPr>
          <p:cNvSpPr>
            <a:spLocks noGrp="1"/>
          </p:cNvSpPr>
          <p:nvPr>
            <p:ph idx="1" hasCustomPrompt="1"/>
          </p:nvPr>
        </p:nvSpPr>
        <p:spPr>
          <a:xfrm>
            <a:off x="287524" y="901007"/>
            <a:ext cx="4466468" cy="401626"/>
          </a:xfrm>
          <a:prstGeom prst="rect">
            <a:avLst/>
          </a:prstGeom>
        </p:spPr>
        <p:txBody>
          <a:bodyPr tIns="180000">
            <a:spAutoFit/>
          </a:bodyPr>
          <a:lstStyle>
            <a:lvl1pPr marL="0" indent="0">
              <a:lnSpc>
                <a:spcPct val="130000"/>
              </a:lnSpc>
              <a:spcBef>
                <a:spcPts val="0"/>
              </a:spcBef>
              <a:buSzPct val="130000"/>
              <a:buFontTx/>
              <a:buNone/>
              <a:defRPr sz="1000">
                <a:latin typeface="GothamBook"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12" name="Inhaltsplatzhalter 2">
            <a:extLst>
              <a:ext uri="{FF2B5EF4-FFF2-40B4-BE49-F238E27FC236}">
                <a16:creationId xmlns:a16="http://schemas.microsoft.com/office/drawing/2014/main" id="{E374EFF7-BA68-B876-0935-A1C35BA40C83}"/>
              </a:ext>
            </a:extLst>
          </p:cNvPr>
          <p:cNvSpPr>
            <a:spLocks noGrp="1"/>
          </p:cNvSpPr>
          <p:nvPr>
            <p:ph idx="22" hasCustomPrompt="1"/>
          </p:nvPr>
        </p:nvSpPr>
        <p:spPr>
          <a:xfrm>
            <a:off x="6083660" y="2610215"/>
            <a:ext cx="2665053" cy="897639"/>
          </a:xfrm>
          <a:prstGeom prst="rect">
            <a:avLst/>
          </a:prstGeom>
        </p:spPr>
        <p:txBody>
          <a:bodyPr tIns="180000"/>
          <a:lstStyle>
            <a:lvl1pPr marL="0" indent="0">
              <a:lnSpc>
                <a:spcPct val="130000"/>
              </a:lnSpc>
              <a:spcBef>
                <a:spcPts val="0"/>
              </a:spcBef>
              <a:buSzPct val="130000"/>
              <a:buFontTx/>
              <a:buNone/>
              <a:defRPr sz="1000">
                <a:latin typeface="GothamBook"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13" name="Inhaltsplatzhalter 2">
            <a:extLst>
              <a:ext uri="{FF2B5EF4-FFF2-40B4-BE49-F238E27FC236}">
                <a16:creationId xmlns:a16="http://schemas.microsoft.com/office/drawing/2014/main" id="{1345A926-40F7-08DF-1B3E-FA31070D1541}"/>
              </a:ext>
            </a:extLst>
          </p:cNvPr>
          <p:cNvSpPr>
            <a:spLocks noGrp="1"/>
          </p:cNvSpPr>
          <p:nvPr>
            <p:ph idx="23" hasCustomPrompt="1"/>
          </p:nvPr>
        </p:nvSpPr>
        <p:spPr>
          <a:xfrm>
            <a:off x="288445" y="2506290"/>
            <a:ext cx="4466468" cy="482418"/>
          </a:xfrm>
          <a:prstGeom prst="rect">
            <a:avLst/>
          </a:prstGeom>
        </p:spPr>
        <p:txBody>
          <a:bodyPr tIns="180000">
            <a:spAutoFit/>
          </a:bodyPr>
          <a:lstStyle>
            <a:lvl1pPr marL="288000" indent="-288000">
              <a:lnSpc>
                <a:spcPct val="200000"/>
              </a:lnSpc>
              <a:spcBef>
                <a:spcPts val="0"/>
              </a:spcBef>
              <a:buSzPct val="130000"/>
              <a:buFontTx/>
              <a:buBlip>
                <a:blip r:embed="rId2"/>
              </a:buBlip>
              <a:defRPr sz="1000"/>
            </a:lvl1pPr>
            <a:lvl2pPr marL="685800" indent="-228600">
              <a:buSzPct val="130000"/>
              <a:buFont typeface="Arial" panose="020B0604020202020204" pitchFamily="34" charset="0"/>
              <a:buChar char="•"/>
              <a:defRPr sz="1000"/>
            </a:lvl2pPr>
          </a:lstStyle>
          <a:p>
            <a:pPr lvl="0"/>
            <a:r>
              <a:rPr lang="de-DE" dirty="0" err="1"/>
              <a:t>Bullets</a:t>
            </a:r>
            <a:endParaRPr lang="de-DE" dirty="0"/>
          </a:p>
        </p:txBody>
      </p:sp>
      <p:sp>
        <p:nvSpPr>
          <p:cNvPr id="14" name="Inhaltsplatzhalter 2">
            <a:extLst>
              <a:ext uri="{FF2B5EF4-FFF2-40B4-BE49-F238E27FC236}">
                <a16:creationId xmlns:a16="http://schemas.microsoft.com/office/drawing/2014/main" id="{C9CB036E-B6C8-E721-B0D0-E80174DE411F}"/>
              </a:ext>
            </a:extLst>
          </p:cNvPr>
          <p:cNvSpPr>
            <a:spLocks noGrp="1"/>
          </p:cNvSpPr>
          <p:nvPr>
            <p:ph idx="24" hasCustomPrompt="1"/>
          </p:nvPr>
        </p:nvSpPr>
        <p:spPr>
          <a:xfrm>
            <a:off x="6083152" y="3507855"/>
            <a:ext cx="2665052" cy="1043508"/>
          </a:xfrm>
          <a:prstGeom prst="rect">
            <a:avLst/>
          </a:prstGeom>
        </p:spPr>
        <p:txBody>
          <a:bodyPr tIns="180000"/>
          <a:lstStyle>
            <a:lvl1pPr marL="288000" indent="-288000">
              <a:lnSpc>
                <a:spcPct val="200000"/>
              </a:lnSpc>
              <a:spcBef>
                <a:spcPts val="0"/>
              </a:spcBef>
              <a:buSzPct val="130000"/>
              <a:buFontTx/>
              <a:buBlip>
                <a:blip r:embed="rId2"/>
              </a:buBlip>
              <a:defRPr sz="1000"/>
            </a:lvl1pPr>
            <a:lvl2pPr marL="685800" indent="-228600">
              <a:buSzPct val="130000"/>
              <a:buFont typeface="Arial" panose="020B0604020202020204" pitchFamily="34" charset="0"/>
              <a:buChar char="•"/>
              <a:defRPr sz="1000"/>
            </a:lvl2pPr>
          </a:lstStyle>
          <a:p>
            <a:pPr lvl="0"/>
            <a:r>
              <a:rPr lang="de-DE" dirty="0"/>
              <a:t>Aufzählung</a:t>
            </a:r>
          </a:p>
        </p:txBody>
      </p:sp>
    </p:spTree>
    <p:extLst>
      <p:ext uri="{BB962C8B-B14F-4D97-AF65-F5344CB8AC3E}">
        <p14:creationId xmlns:p14="http://schemas.microsoft.com/office/powerpoint/2010/main" val="3863419603"/>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L position 1 / text + bullets/ content boxes #3">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02EC0E8-7B12-F796-6D63-E6AE60E85AB6}"/>
              </a:ext>
            </a:extLst>
          </p:cNvPr>
          <p:cNvSpPr>
            <a:spLocks/>
          </p:cNvSpPr>
          <p:nvPr userDrawn="1"/>
        </p:nvSpPr>
        <p:spPr bwMode="auto">
          <a:xfrm>
            <a:off x="4572000" y="0"/>
            <a:ext cx="4572000" cy="4927600"/>
          </a:xfrm>
          <a:prstGeom prst="rect">
            <a:avLst/>
          </a:prstGeom>
          <a:solidFill>
            <a:srgbClr val="F6F6F8"/>
          </a:solidFill>
          <a:ln w="0">
            <a:noFill/>
            <a:prstDash val="solid"/>
            <a:round/>
            <a:headEnd/>
            <a:tailEnd/>
          </a:ln>
          <a:effectLst/>
        </p:spPr>
        <p:txBody>
          <a:bodyPr vert="horz" wrap="square" lIns="91440" tIns="45720" rIns="91440" bIns="45720" numCol="1" rtlCol="0" anchor="t" anchorCtr="0" compatLnSpc="1">
            <a:prstTxWarp prst="textNoShape">
              <a:avLst/>
            </a:prstTxWarp>
          </a:bodyPr>
          <a:lstStyle/>
          <a:p>
            <a:pPr algn="ctr"/>
            <a:endParaRPr lang="de-DE" dirty="0"/>
          </a:p>
        </p:txBody>
      </p:sp>
      <p:sp>
        <p:nvSpPr>
          <p:cNvPr id="3" name="Bildplatzhalter 2">
            <a:extLst>
              <a:ext uri="{FF2B5EF4-FFF2-40B4-BE49-F238E27FC236}">
                <a16:creationId xmlns:a16="http://schemas.microsoft.com/office/drawing/2014/main" id="{7F80E3E8-57FB-6577-0EE4-4912C1B4598A}"/>
              </a:ext>
            </a:extLst>
          </p:cNvPr>
          <p:cNvSpPr>
            <a:spLocks noGrp="1"/>
          </p:cNvSpPr>
          <p:nvPr>
            <p:ph type="pic" idx="14" hasCustomPrompt="1"/>
          </p:nvPr>
        </p:nvSpPr>
        <p:spPr>
          <a:xfrm>
            <a:off x="4572000" y="0"/>
            <a:ext cx="4572508" cy="1817225"/>
          </a:xfrm>
          <a:prstGeom prst="rect">
            <a:avLst/>
          </a:prstGeom>
          <a:solidFill>
            <a:schemeClr val="bg1">
              <a:lumMod val="95000"/>
            </a:schemeClr>
          </a:solid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to insert content</a:t>
            </a:r>
          </a:p>
        </p:txBody>
      </p:sp>
      <p:sp>
        <p:nvSpPr>
          <p:cNvPr id="7" name="Rechteck 6">
            <a:extLst>
              <a:ext uri="{FF2B5EF4-FFF2-40B4-BE49-F238E27FC236}">
                <a16:creationId xmlns:a16="http://schemas.microsoft.com/office/drawing/2014/main" id="{757E7B48-6583-7214-B1D1-78619B7058E2}"/>
              </a:ext>
            </a:extLst>
          </p:cNvPr>
          <p:cNvSpPr/>
          <p:nvPr userDrawn="1"/>
        </p:nvSpPr>
        <p:spPr>
          <a:xfrm>
            <a:off x="0" y="4927600"/>
            <a:ext cx="9144000"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endParaRPr lang="de-DE" sz="700" dirty="0">
              <a:latin typeface="+mj-lt"/>
            </a:endParaRPr>
          </a:p>
        </p:txBody>
      </p:sp>
      <p:sp>
        <p:nvSpPr>
          <p:cNvPr id="8" name="Rechteck 7">
            <a:extLst>
              <a:ext uri="{FF2B5EF4-FFF2-40B4-BE49-F238E27FC236}">
                <a16:creationId xmlns:a16="http://schemas.microsoft.com/office/drawing/2014/main" id="{60EA1202-C931-6A7D-7A54-81E09DD1B431}"/>
              </a:ext>
            </a:extLst>
          </p:cNvPr>
          <p:cNvSpPr/>
          <p:nvPr userDrawn="1"/>
        </p:nvSpPr>
        <p:spPr>
          <a:xfrm>
            <a:off x="8042522" y="4927600"/>
            <a:ext cx="1046978"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de-DE" sz="700" dirty="0">
                <a:latin typeface="GothamBold" pitchFamily="50" charset="0"/>
              </a:rPr>
              <a:t>DE GRUYTER</a:t>
            </a:r>
          </a:p>
        </p:txBody>
      </p:sp>
      <p:sp>
        <p:nvSpPr>
          <p:cNvPr id="9" name="Titel 1">
            <a:extLst>
              <a:ext uri="{FF2B5EF4-FFF2-40B4-BE49-F238E27FC236}">
                <a16:creationId xmlns:a16="http://schemas.microsoft.com/office/drawing/2014/main" id="{FA9A6DAF-0AEB-AC9F-F30B-2C6B12E04054}"/>
              </a:ext>
            </a:extLst>
          </p:cNvPr>
          <p:cNvSpPr>
            <a:spLocks noGrp="1"/>
          </p:cNvSpPr>
          <p:nvPr>
            <p:ph type="title" hasCustomPrompt="1"/>
          </p:nvPr>
        </p:nvSpPr>
        <p:spPr>
          <a:xfrm>
            <a:off x="287524" y="365476"/>
            <a:ext cx="3996444" cy="535531"/>
          </a:xfrm>
          <a:prstGeom prst="rect">
            <a:avLst/>
          </a:prstGeom>
        </p:spPr>
        <p:txBody>
          <a:bodyPr wrap="square">
            <a:spAutoFit/>
          </a:bodyPr>
          <a:lstStyle>
            <a:lvl1pPr algn="l">
              <a:defRPr sz="3200">
                <a:latin typeface="GothamMedium" pitchFamily="50" charset="0"/>
              </a:defRPr>
            </a:lvl1pPr>
          </a:lstStyle>
          <a:p>
            <a:r>
              <a:rPr lang="en-US" noProof="0" dirty="0"/>
              <a:t>Headline</a:t>
            </a:r>
          </a:p>
        </p:txBody>
      </p:sp>
      <p:sp>
        <p:nvSpPr>
          <p:cNvPr id="10" name="Inhaltsplatzhalter 2">
            <a:extLst>
              <a:ext uri="{FF2B5EF4-FFF2-40B4-BE49-F238E27FC236}">
                <a16:creationId xmlns:a16="http://schemas.microsoft.com/office/drawing/2014/main" id="{8900FACE-8AA2-4AA2-67F0-F862068E5438}"/>
              </a:ext>
            </a:extLst>
          </p:cNvPr>
          <p:cNvSpPr>
            <a:spLocks noGrp="1"/>
          </p:cNvSpPr>
          <p:nvPr>
            <p:ph idx="21" hasCustomPrompt="1"/>
          </p:nvPr>
        </p:nvSpPr>
        <p:spPr>
          <a:xfrm>
            <a:off x="300196" y="1825993"/>
            <a:ext cx="3983771" cy="401626"/>
          </a:xfrm>
          <a:prstGeom prst="rect">
            <a:avLst/>
          </a:prstGeom>
        </p:spPr>
        <p:txBody>
          <a:bodyPr tIns="180000">
            <a:spAutoFit/>
          </a:bodyPr>
          <a:lstStyle>
            <a:lvl1pPr marL="0" indent="0">
              <a:lnSpc>
                <a:spcPct val="130000"/>
              </a:lnSpc>
              <a:spcBef>
                <a:spcPts val="0"/>
              </a:spcBef>
              <a:buSzPct val="130000"/>
              <a:buFontTx/>
              <a:buNone/>
              <a:defRPr sz="1000">
                <a:latin typeface="GothamBook"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11" name="Inhaltsplatzhalter 2">
            <a:extLst>
              <a:ext uri="{FF2B5EF4-FFF2-40B4-BE49-F238E27FC236}">
                <a16:creationId xmlns:a16="http://schemas.microsoft.com/office/drawing/2014/main" id="{1C350C47-D17E-425B-5679-CB3CD6C3D96D}"/>
              </a:ext>
            </a:extLst>
          </p:cNvPr>
          <p:cNvSpPr>
            <a:spLocks noGrp="1"/>
          </p:cNvSpPr>
          <p:nvPr>
            <p:ph idx="1" hasCustomPrompt="1"/>
          </p:nvPr>
        </p:nvSpPr>
        <p:spPr>
          <a:xfrm>
            <a:off x="4788024" y="1825993"/>
            <a:ext cx="3960689" cy="401626"/>
          </a:xfrm>
          <a:prstGeom prst="rect">
            <a:avLst/>
          </a:prstGeom>
        </p:spPr>
        <p:txBody>
          <a:bodyPr tIns="180000">
            <a:spAutoFit/>
          </a:bodyPr>
          <a:lstStyle>
            <a:lvl1pPr marL="0" indent="0">
              <a:lnSpc>
                <a:spcPct val="130000"/>
              </a:lnSpc>
              <a:spcBef>
                <a:spcPts val="0"/>
              </a:spcBef>
              <a:buSzPct val="130000"/>
              <a:buFontTx/>
              <a:buNone/>
              <a:defRPr sz="1000">
                <a:latin typeface="GothamBook"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12" name="Inhaltsplatzhalter 2">
            <a:extLst>
              <a:ext uri="{FF2B5EF4-FFF2-40B4-BE49-F238E27FC236}">
                <a16:creationId xmlns:a16="http://schemas.microsoft.com/office/drawing/2014/main" id="{88FB2ADC-4720-5F8F-E78E-96500D8402C4}"/>
              </a:ext>
            </a:extLst>
          </p:cNvPr>
          <p:cNvSpPr>
            <a:spLocks noGrp="1"/>
          </p:cNvSpPr>
          <p:nvPr>
            <p:ph idx="22" hasCustomPrompt="1"/>
          </p:nvPr>
        </p:nvSpPr>
        <p:spPr>
          <a:xfrm>
            <a:off x="302093" y="3157844"/>
            <a:ext cx="3981874" cy="482418"/>
          </a:xfrm>
          <a:prstGeom prst="rect">
            <a:avLst/>
          </a:prstGeom>
        </p:spPr>
        <p:txBody>
          <a:bodyPr tIns="180000">
            <a:spAutoFit/>
          </a:bodyPr>
          <a:lstStyle>
            <a:lvl1pPr marL="288000" indent="-288000">
              <a:lnSpc>
                <a:spcPct val="200000"/>
              </a:lnSpc>
              <a:spcBef>
                <a:spcPts val="0"/>
              </a:spcBef>
              <a:buSzPct val="130000"/>
              <a:buFontTx/>
              <a:buBlip>
                <a:blip r:embed="rId2"/>
              </a:buBlip>
              <a:defRPr sz="1000"/>
            </a:lvl1pPr>
            <a:lvl2pPr marL="685800" indent="-228600">
              <a:buSzPct val="130000"/>
              <a:buFont typeface="Arial" panose="020B0604020202020204" pitchFamily="34" charset="0"/>
              <a:buChar char="•"/>
              <a:defRPr sz="1000"/>
            </a:lvl2pPr>
          </a:lstStyle>
          <a:p>
            <a:pPr lvl="0"/>
            <a:r>
              <a:rPr lang="de-DE" dirty="0" err="1"/>
              <a:t>Bullets</a:t>
            </a:r>
            <a:endParaRPr lang="de-DE" dirty="0"/>
          </a:p>
        </p:txBody>
      </p:sp>
      <p:sp>
        <p:nvSpPr>
          <p:cNvPr id="13" name="Inhaltsplatzhalter 2">
            <a:extLst>
              <a:ext uri="{FF2B5EF4-FFF2-40B4-BE49-F238E27FC236}">
                <a16:creationId xmlns:a16="http://schemas.microsoft.com/office/drawing/2014/main" id="{62B2FD87-EE28-B240-F948-EE11087DABEF}"/>
              </a:ext>
            </a:extLst>
          </p:cNvPr>
          <p:cNvSpPr>
            <a:spLocks noGrp="1"/>
          </p:cNvSpPr>
          <p:nvPr>
            <p:ph idx="23" hasCustomPrompt="1"/>
          </p:nvPr>
        </p:nvSpPr>
        <p:spPr>
          <a:xfrm>
            <a:off x="4788024" y="3147815"/>
            <a:ext cx="3960689" cy="482418"/>
          </a:xfrm>
          <a:prstGeom prst="rect">
            <a:avLst/>
          </a:prstGeom>
        </p:spPr>
        <p:txBody>
          <a:bodyPr tIns="180000">
            <a:spAutoFit/>
          </a:bodyPr>
          <a:lstStyle>
            <a:lvl1pPr marL="288000" indent="-288000">
              <a:lnSpc>
                <a:spcPct val="200000"/>
              </a:lnSpc>
              <a:spcBef>
                <a:spcPts val="0"/>
              </a:spcBef>
              <a:buSzPct val="130000"/>
              <a:buFontTx/>
              <a:buBlip>
                <a:blip r:embed="rId2"/>
              </a:buBlip>
              <a:defRPr sz="1000"/>
            </a:lvl1pPr>
            <a:lvl2pPr marL="685800" indent="-228600">
              <a:buSzPct val="130000"/>
              <a:buFont typeface="Arial" panose="020B0604020202020204" pitchFamily="34" charset="0"/>
              <a:buChar char="•"/>
              <a:defRPr sz="1000"/>
            </a:lvl2pPr>
          </a:lstStyle>
          <a:p>
            <a:pPr lvl="0"/>
            <a:r>
              <a:rPr lang="de-DE" dirty="0"/>
              <a:t>Aufzählung</a:t>
            </a:r>
          </a:p>
        </p:txBody>
      </p:sp>
    </p:spTree>
    <p:extLst>
      <p:ext uri="{BB962C8B-B14F-4D97-AF65-F5344CB8AC3E}">
        <p14:creationId xmlns:p14="http://schemas.microsoft.com/office/powerpoint/2010/main" val="1285014462"/>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LAYOUT main #2 dark imag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455B4C7-1498-F9C9-953F-F510DDB246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21" t="6162" r="14939" b="23809"/>
          <a:stretch/>
        </p:blipFill>
        <p:spPr>
          <a:xfrm>
            <a:off x="0" y="0"/>
            <a:ext cx="9225625" cy="5143499"/>
          </a:xfrm>
          <a:prstGeom prst="rect">
            <a:avLst/>
          </a:prstGeom>
        </p:spPr>
      </p:pic>
      <p:sp>
        <p:nvSpPr>
          <p:cNvPr id="7" name="Titelplatzhalter 1">
            <a:extLst>
              <a:ext uri="{FF2B5EF4-FFF2-40B4-BE49-F238E27FC236}">
                <a16:creationId xmlns:a16="http://schemas.microsoft.com/office/drawing/2014/main" id="{82339782-12B1-1B49-AC5F-74964A09B6B4}"/>
              </a:ext>
            </a:extLst>
          </p:cNvPr>
          <p:cNvSpPr>
            <a:spLocks noGrp="1"/>
          </p:cNvSpPr>
          <p:nvPr>
            <p:ph type="title" hasCustomPrompt="1"/>
          </p:nvPr>
        </p:nvSpPr>
        <p:spPr>
          <a:xfrm>
            <a:off x="1367644" y="411509"/>
            <a:ext cx="3240360" cy="1476165"/>
          </a:xfrm>
          <a:prstGeom prst="rect">
            <a:avLst/>
          </a:prstGeom>
        </p:spPr>
        <p:txBody>
          <a:bodyPr vert="horz" lIns="91440" tIns="45720" rIns="91440" bIns="45720" rtlCol="0" anchor="t">
            <a:normAutofit/>
          </a:bodyPr>
          <a:lstStyle>
            <a:lvl1pPr>
              <a:lnSpc>
                <a:spcPct val="100000"/>
              </a:lnSpc>
              <a:defRPr sz="2400">
                <a:solidFill>
                  <a:schemeClr val="bg1"/>
                </a:solidFill>
              </a:defRPr>
            </a:lvl1pPr>
          </a:lstStyle>
          <a:p>
            <a:pPr algn="l">
              <a:lnSpc>
                <a:spcPct val="90000"/>
              </a:lnSpc>
            </a:pPr>
            <a:r>
              <a:rPr lang="de-DE" sz="2400" cap="none" dirty="0">
                <a:solidFill>
                  <a:schemeClr val="bg1"/>
                </a:solidFill>
                <a:latin typeface="+mj-lt"/>
              </a:rPr>
              <a:t>DE GRUYTER</a:t>
            </a:r>
            <a:br>
              <a:rPr lang="de-DE" sz="2400" cap="none" dirty="0">
                <a:solidFill>
                  <a:schemeClr val="bg1"/>
                </a:solidFill>
                <a:latin typeface="+mj-lt"/>
              </a:rPr>
            </a:br>
            <a:r>
              <a:rPr lang="de-DE" sz="2400" cap="none" dirty="0">
                <a:solidFill>
                  <a:schemeClr val="bg1"/>
                </a:solidFill>
                <a:latin typeface="+mj-lt"/>
                <a:cs typeface="Gotham Bold" pitchFamily="2" charset="0"/>
              </a:rPr>
              <a:t>PRESENTATION</a:t>
            </a:r>
            <a:br>
              <a:rPr lang="de-DE" sz="2400" cap="none" dirty="0">
                <a:solidFill>
                  <a:schemeClr val="bg1"/>
                </a:solidFill>
                <a:latin typeface="+mj-lt"/>
                <a:cs typeface="Gotham Bold" pitchFamily="2" charset="0"/>
              </a:rPr>
            </a:br>
            <a:r>
              <a:rPr lang="de-DE" sz="2400" cap="none" dirty="0">
                <a:solidFill>
                  <a:schemeClr val="bg1"/>
                </a:solidFill>
                <a:latin typeface="+mj-lt"/>
                <a:cs typeface="Gotham Bold" pitchFamily="2" charset="0"/>
              </a:rPr>
              <a:t>TITLE OR TOPIC</a:t>
            </a:r>
            <a:br>
              <a:rPr lang="de-DE" sz="2400" cap="none" dirty="0">
                <a:solidFill>
                  <a:schemeClr val="bg1"/>
                </a:solidFill>
                <a:latin typeface="+mj-lt"/>
                <a:cs typeface="Gotham Bold" pitchFamily="2" charset="0"/>
              </a:rPr>
            </a:br>
            <a:r>
              <a:rPr lang="de-DE" sz="2400" cap="none" dirty="0">
                <a:solidFill>
                  <a:schemeClr val="bg1"/>
                </a:solidFill>
                <a:latin typeface="+mj-lt"/>
                <a:cs typeface="Gotham Bold" pitchFamily="2" charset="0"/>
              </a:rPr>
              <a:t>2022</a:t>
            </a:r>
          </a:p>
        </p:txBody>
      </p:sp>
      <p:pic>
        <p:nvPicPr>
          <p:cNvPr id="8" name="Grafik 7">
            <a:extLst>
              <a:ext uri="{FF2B5EF4-FFF2-40B4-BE49-F238E27FC236}">
                <a16:creationId xmlns:a16="http://schemas.microsoft.com/office/drawing/2014/main" id="{8B929D64-CC84-6489-D577-1620E521490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5288" y="396000"/>
            <a:ext cx="720080" cy="1440160"/>
          </a:xfrm>
          <a:prstGeom prst="rect">
            <a:avLst/>
          </a:prstGeom>
        </p:spPr>
      </p:pic>
    </p:spTree>
    <p:extLst>
      <p:ext uri="{BB962C8B-B14F-4D97-AF65-F5344CB8AC3E}">
        <p14:creationId xmlns:p14="http://schemas.microsoft.com/office/powerpoint/2010/main" val="1538960849"/>
      </p:ext>
    </p:extLst>
  </p:cSld>
  <p:clrMapOvr>
    <a:masterClrMapping/>
  </p:clrMapOvr>
  <p:extLst>
    <p:ext uri="{DCECCB84-F9BA-43D5-87BE-67443E8EF086}">
      <p15:sldGuideLst xmlns:p15="http://schemas.microsoft.com/office/powerpoint/2012/main">
        <p15:guide id="1" orient="horz" pos="305" userDrawn="1">
          <p15:clr>
            <a:srgbClr val="FBAE40"/>
          </p15:clr>
        </p15:guide>
        <p15:guide id="2" pos="249">
          <p15:clr>
            <a:srgbClr val="FBAE40"/>
          </p15:clr>
        </p15:guide>
        <p15:guide id="3" pos="453" userDrawn="1">
          <p15:clr>
            <a:srgbClr val="FBAE40"/>
          </p15:clr>
        </p15:guide>
        <p15:guide id="4" pos="5511" userDrawn="1">
          <p15:clr>
            <a:srgbClr val="FBAE40"/>
          </p15:clr>
        </p15:guide>
        <p15:guide id="5" orient="horz" pos="531" userDrawn="1">
          <p15:clr>
            <a:srgbClr val="FBAE40"/>
          </p15:clr>
        </p15:guide>
        <p15:guide id="6" orient="horz" pos="286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line / 4 text figures">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2033E041-C962-3303-CF6B-D8CF396E637C}"/>
              </a:ext>
            </a:extLst>
          </p:cNvPr>
          <p:cNvSpPr>
            <a:spLocks noGrp="1"/>
          </p:cNvSpPr>
          <p:nvPr>
            <p:ph idx="1" hasCustomPrompt="1"/>
          </p:nvPr>
        </p:nvSpPr>
        <p:spPr>
          <a:xfrm>
            <a:off x="647564" y="1716779"/>
            <a:ext cx="3456384" cy="1215011"/>
          </a:xfrm>
          <a:prstGeom prst="rect">
            <a:avLst/>
          </a:prstGeom>
        </p:spPr>
        <p:txBody>
          <a:bodyPr/>
          <a:lstStyle>
            <a:lvl1pPr marL="0" indent="0">
              <a:lnSpc>
                <a:spcPct val="130000"/>
              </a:lnSpc>
              <a:spcBef>
                <a:spcPts val="0"/>
              </a:spcBef>
              <a:buSzPct val="130000"/>
              <a:buFontTx/>
              <a:buNone/>
              <a:defRPr sz="1000"/>
            </a:lvl1pPr>
            <a:lvl2pPr marL="685800" indent="-228600">
              <a:buSzPct val="130000"/>
              <a:buFont typeface="Arial" panose="020B0604020202020204" pitchFamily="34" charset="0"/>
              <a:buChar char="•"/>
              <a:defRPr sz="1000"/>
            </a:lvl2pPr>
          </a:lstStyle>
          <a:p>
            <a:pPr lvl="0"/>
            <a:r>
              <a:rPr lang="de-DE" dirty="0"/>
              <a:t>Text</a:t>
            </a:r>
          </a:p>
        </p:txBody>
      </p:sp>
      <p:sp>
        <p:nvSpPr>
          <p:cNvPr id="3" name="Inhaltsplatzhalter 2">
            <a:extLst>
              <a:ext uri="{FF2B5EF4-FFF2-40B4-BE49-F238E27FC236}">
                <a16:creationId xmlns:a16="http://schemas.microsoft.com/office/drawing/2014/main" id="{4C13B50E-39F2-E95D-6C0C-68E694B4941B}"/>
              </a:ext>
            </a:extLst>
          </p:cNvPr>
          <p:cNvSpPr>
            <a:spLocks noGrp="1"/>
          </p:cNvSpPr>
          <p:nvPr>
            <p:ph idx="21" hasCustomPrompt="1"/>
          </p:nvPr>
        </p:nvSpPr>
        <p:spPr>
          <a:xfrm>
            <a:off x="4445233" y="1716779"/>
            <a:ext cx="3456384" cy="1215011"/>
          </a:xfrm>
          <a:prstGeom prst="rect">
            <a:avLst/>
          </a:prstGeom>
        </p:spPr>
        <p:txBody>
          <a:bodyPr/>
          <a:lstStyle>
            <a:lvl1pPr marL="0" indent="0">
              <a:lnSpc>
                <a:spcPct val="130000"/>
              </a:lnSpc>
              <a:spcBef>
                <a:spcPts val="0"/>
              </a:spcBef>
              <a:buSzPct val="130000"/>
              <a:buFontTx/>
              <a:buNone/>
              <a:defRPr sz="1000"/>
            </a:lvl1pPr>
            <a:lvl2pPr marL="685800" indent="-228600">
              <a:buSzPct val="130000"/>
              <a:buFont typeface="Arial" panose="020B0604020202020204" pitchFamily="34" charset="0"/>
              <a:buChar char="•"/>
              <a:defRPr sz="1000"/>
            </a:lvl2pPr>
          </a:lstStyle>
          <a:p>
            <a:pPr lvl="0"/>
            <a:r>
              <a:rPr lang="de-DE" dirty="0"/>
              <a:t>Text</a:t>
            </a:r>
          </a:p>
        </p:txBody>
      </p:sp>
      <p:sp>
        <p:nvSpPr>
          <p:cNvPr id="4" name="Inhaltsplatzhalter 2">
            <a:extLst>
              <a:ext uri="{FF2B5EF4-FFF2-40B4-BE49-F238E27FC236}">
                <a16:creationId xmlns:a16="http://schemas.microsoft.com/office/drawing/2014/main" id="{1C70B711-85B5-9D4F-E9C1-1F1C98CD45B9}"/>
              </a:ext>
            </a:extLst>
          </p:cNvPr>
          <p:cNvSpPr>
            <a:spLocks noGrp="1"/>
          </p:cNvSpPr>
          <p:nvPr>
            <p:ph idx="23" hasCustomPrompt="1"/>
          </p:nvPr>
        </p:nvSpPr>
        <p:spPr>
          <a:xfrm>
            <a:off x="647564" y="3326282"/>
            <a:ext cx="3456384" cy="1215011"/>
          </a:xfrm>
          <a:prstGeom prst="rect">
            <a:avLst/>
          </a:prstGeom>
        </p:spPr>
        <p:txBody>
          <a:bodyPr/>
          <a:lstStyle>
            <a:lvl1pPr marL="0" indent="0">
              <a:lnSpc>
                <a:spcPct val="130000"/>
              </a:lnSpc>
              <a:spcBef>
                <a:spcPts val="0"/>
              </a:spcBef>
              <a:buSzPct val="130000"/>
              <a:buFontTx/>
              <a:buNone/>
              <a:defRPr sz="1000"/>
            </a:lvl1pPr>
            <a:lvl2pPr marL="685800" indent="-228600">
              <a:buSzPct val="130000"/>
              <a:buFont typeface="Arial" panose="020B0604020202020204" pitchFamily="34" charset="0"/>
              <a:buChar char="•"/>
              <a:defRPr sz="1000"/>
            </a:lvl2pPr>
          </a:lstStyle>
          <a:p>
            <a:pPr lvl="0"/>
            <a:r>
              <a:rPr lang="de-DE" dirty="0"/>
              <a:t>Text</a:t>
            </a:r>
          </a:p>
        </p:txBody>
      </p:sp>
      <p:sp>
        <p:nvSpPr>
          <p:cNvPr id="5" name="Inhaltsplatzhalter 2">
            <a:extLst>
              <a:ext uri="{FF2B5EF4-FFF2-40B4-BE49-F238E27FC236}">
                <a16:creationId xmlns:a16="http://schemas.microsoft.com/office/drawing/2014/main" id="{C44183A0-8633-5CF6-0647-8E80A422DF85}"/>
              </a:ext>
            </a:extLst>
          </p:cNvPr>
          <p:cNvSpPr>
            <a:spLocks noGrp="1"/>
          </p:cNvSpPr>
          <p:nvPr>
            <p:ph idx="25" hasCustomPrompt="1"/>
          </p:nvPr>
        </p:nvSpPr>
        <p:spPr>
          <a:xfrm>
            <a:off x="4445233" y="3326282"/>
            <a:ext cx="3456384" cy="1215011"/>
          </a:xfrm>
          <a:prstGeom prst="rect">
            <a:avLst/>
          </a:prstGeom>
        </p:spPr>
        <p:txBody>
          <a:bodyPr/>
          <a:lstStyle>
            <a:lvl1pPr marL="0" indent="0">
              <a:lnSpc>
                <a:spcPct val="130000"/>
              </a:lnSpc>
              <a:spcBef>
                <a:spcPts val="0"/>
              </a:spcBef>
              <a:buSzPct val="130000"/>
              <a:buFontTx/>
              <a:buNone/>
              <a:defRPr sz="1000"/>
            </a:lvl1pPr>
            <a:lvl2pPr marL="685800" indent="-228600">
              <a:buSzPct val="130000"/>
              <a:buFont typeface="Arial" panose="020B0604020202020204" pitchFamily="34" charset="0"/>
              <a:buChar char="•"/>
              <a:defRPr sz="1000"/>
            </a:lvl2pPr>
          </a:lstStyle>
          <a:p>
            <a:pPr lvl="0"/>
            <a:r>
              <a:rPr lang="de-DE" dirty="0"/>
              <a:t>Text</a:t>
            </a:r>
          </a:p>
        </p:txBody>
      </p:sp>
      <p:sp>
        <p:nvSpPr>
          <p:cNvPr id="6" name="Inhaltsplatzhalter 2">
            <a:extLst>
              <a:ext uri="{FF2B5EF4-FFF2-40B4-BE49-F238E27FC236}">
                <a16:creationId xmlns:a16="http://schemas.microsoft.com/office/drawing/2014/main" id="{26A1C1B7-6F34-E4D9-A0F5-9303C25C4FFE}"/>
              </a:ext>
            </a:extLst>
          </p:cNvPr>
          <p:cNvSpPr>
            <a:spLocks noGrp="1"/>
          </p:cNvSpPr>
          <p:nvPr>
            <p:ph idx="27" hasCustomPrompt="1"/>
          </p:nvPr>
        </p:nvSpPr>
        <p:spPr>
          <a:xfrm>
            <a:off x="647564" y="1038810"/>
            <a:ext cx="3456384" cy="329448"/>
          </a:xfrm>
          <a:prstGeom prst="rect">
            <a:avLst/>
          </a:prstGeom>
        </p:spPr>
        <p:txBody>
          <a:bodyPr/>
          <a:lstStyle>
            <a:lvl1pPr marL="0" indent="0">
              <a:lnSpc>
                <a:spcPct val="130000"/>
              </a:lnSpc>
              <a:spcBef>
                <a:spcPts val="0"/>
              </a:spcBef>
              <a:buSzPct val="130000"/>
              <a:buFontTx/>
              <a:buNone/>
              <a:defRPr sz="900">
                <a:latin typeface="GothamLight" charset="0"/>
              </a:defRPr>
            </a:lvl1pPr>
            <a:lvl2pPr marL="685800" indent="-228600">
              <a:buSzPct val="130000"/>
              <a:buFont typeface="Arial" panose="020B0604020202020204" pitchFamily="34" charset="0"/>
              <a:buChar char="•"/>
              <a:defRPr sz="1000"/>
            </a:lvl2pPr>
          </a:lstStyle>
          <a:p>
            <a:pPr marL="0" marR="0" lvl="0" indent="0" algn="l" defTabSz="914400" rtl="0" eaLnBrk="1" fontAlgn="auto" latinLnBrk="0" hangingPunct="1">
              <a:lnSpc>
                <a:spcPct val="130000"/>
              </a:lnSpc>
              <a:spcBef>
                <a:spcPts val="0"/>
              </a:spcBef>
              <a:spcAft>
                <a:spcPts val="0"/>
              </a:spcAft>
              <a:buClrTx/>
              <a:buSzPct val="130000"/>
              <a:buFontTx/>
              <a:buNone/>
              <a:tabLst/>
              <a:defRPr/>
            </a:pPr>
            <a:r>
              <a:rPr lang="de-DE" sz="900" cap="all" baseline="0" dirty="0" err="1">
                <a:solidFill>
                  <a:srgbClr val="2B2B2E"/>
                </a:solidFill>
                <a:latin typeface="Gotham Light" pitchFamily="2" charset="0"/>
                <a:cs typeface="Gotham Light" pitchFamily="2" charset="0"/>
              </a:rPr>
              <a:t>Subline</a:t>
            </a:r>
            <a:endParaRPr lang="de-DE" sz="900" dirty="0">
              <a:solidFill>
                <a:srgbClr val="2B2B2E"/>
              </a:solidFill>
              <a:latin typeface="Gotham Light" pitchFamily="2" charset="0"/>
              <a:cs typeface="Gotham Light" pitchFamily="2" charset="0"/>
            </a:endParaRPr>
          </a:p>
        </p:txBody>
      </p:sp>
      <p:sp>
        <p:nvSpPr>
          <p:cNvPr id="7" name="Inhaltsplatzhalter 2">
            <a:extLst>
              <a:ext uri="{FF2B5EF4-FFF2-40B4-BE49-F238E27FC236}">
                <a16:creationId xmlns:a16="http://schemas.microsoft.com/office/drawing/2014/main" id="{FC5836D9-E4CC-2C97-8176-6CC14CA3B4B2}"/>
              </a:ext>
            </a:extLst>
          </p:cNvPr>
          <p:cNvSpPr>
            <a:spLocks noGrp="1"/>
          </p:cNvSpPr>
          <p:nvPr>
            <p:ph idx="20" hasCustomPrompt="1"/>
          </p:nvPr>
        </p:nvSpPr>
        <p:spPr>
          <a:xfrm>
            <a:off x="647564" y="1368258"/>
            <a:ext cx="3456384" cy="348521"/>
          </a:xfrm>
          <a:prstGeom prst="rect">
            <a:avLst/>
          </a:prstGeom>
        </p:spPr>
        <p:txBody>
          <a:bodyPr/>
          <a:lstStyle>
            <a:lvl1pPr marL="0" indent="0">
              <a:lnSpc>
                <a:spcPct val="130000"/>
              </a:lnSpc>
              <a:spcBef>
                <a:spcPts val="0"/>
              </a:spcBef>
              <a:buSzPct val="130000"/>
              <a:buFontTx/>
              <a:buNone/>
              <a:defRPr sz="1600">
                <a:latin typeface="GothamBook" pitchFamily="50" charset="0"/>
              </a:defRPr>
            </a:lvl1pPr>
            <a:lvl2pPr marL="685800" indent="-228600">
              <a:buSzPct val="130000"/>
              <a:buFont typeface="Arial" panose="020B0604020202020204" pitchFamily="34" charset="0"/>
              <a:buChar char="•"/>
              <a:defRPr sz="1000"/>
            </a:lvl2pPr>
          </a:lstStyle>
          <a:p>
            <a:pPr lvl="0"/>
            <a:r>
              <a:rPr lang="de-DE" dirty="0" err="1"/>
              <a:t>Secondary</a:t>
            </a:r>
            <a:endParaRPr lang="de-DE" dirty="0"/>
          </a:p>
        </p:txBody>
      </p:sp>
      <p:sp>
        <p:nvSpPr>
          <p:cNvPr id="8" name="Inhaltsplatzhalter 2">
            <a:extLst>
              <a:ext uri="{FF2B5EF4-FFF2-40B4-BE49-F238E27FC236}">
                <a16:creationId xmlns:a16="http://schemas.microsoft.com/office/drawing/2014/main" id="{3AE83874-A6E8-C03A-AF52-ABCBD87375C1}"/>
              </a:ext>
            </a:extLst>
          </p:cNvPr>
          <p:cNvSpPr>
            <a:spLocks noGrp="1"/>
          </p:cNvSpPr>
          <p:nvPr>
            <p:ph idx="28" hasCustomPrompt="1"/>
          </p:nvPr>
        </p:nvSpPr>
        <p:spPr>
          <a:xfrm>
            <a:off x="4439314" y="1368258"/>
            <a:ext cx="3456384" cy="348521"/>
          </a:xfrm>
          <a:prstGeom prst="rect">
            <a:avLst/>
          </a:prstGeom>
        </p:spPr>
        <p:txBody>
          <a:bodyPr/>
          <a:lstStyle>
            <a:lvl1pPr marL="0" indent="0">
              <a:lnSpc>
                <a:spcPct val="130000"/>
              </a:lnSpc>
              <a:spcBef>
                <a:spcPts val="0"/>
              </a:spcBef>
              <a:buSzPct val="130000"/>
              <a:buFontTx/>
              <a:buNone/>
              <a:defRPr sz="1600">
                <a:latin typeface="GothamBook" pitchFamily="50" charset="0"/>
              </a:defRPr>
            </a:lvl1pPr>
            <a:lvl2pPr marL="685800" indent="-228600">
              <a:buSzPct val="130000"/>
              <a:buFont typeface="Arial" panose="020B0604020202020204" pitchFamily="34" charset="0"/>
              <a:buChar char="•"/>
              <a:defRPr sz="1000"/>
            </a:lvl2pPr>
          </a:lstStyle>
          <a:p>
            <a:pPr lvl="0"/>
            <a:r>
              <a:rPr lang="de-DE" dirty="0" err="1"/>
              <a:t>Secondary</a:t>
            </a:r>
            <a:endParaRPr lang="de-DE" dirty="0"/>
          </a:p>
        </p:txBody>
      </p:sp>
      <p:sp>
        <p:nvSpPr>
          <p:cNvPr id="9" name="Inhaltsplatzhalter 2">
            <a:extLst>
              <a:ext uri="{FF2B5EF4-FFF2-40B4-BE49-F238E27FC236}">
                <a16:creationId xmlns:a16="http://schemas.microsoft.com/office/drawing/2014/main" id="{5985660B-6328-536B-0C2D-367562DD2CEE}"/>
              </a:ext>
            </a:extLst>
          </p:cNvPr>
          <p:cNvSpPr>
            <a:spLocks noGrp="1"/>
          </p:cNvSpPr>
          <p:nvPr>
            <p:ph idx="29" hasCustomPrompt="1"/>
          </p:nvPr>
        </p:nvSpPr>
        <p:spPr>
          <a:xfrm>
            <a:off x="647564" y="2977761"/>
            <a:ext cx="3456384" cy="348521"/>
          </a:xfrm>
          <a:prstGeom prst="rect">
            <a:avLst/>
          </a:prstGeom>
        </p:spPr>
        <p:txBody>
          <a:bodyPr/>
          <a:lstStyle>
            <a:lvl1pPr marL="0" indent="0">
              <a:lnSpc>
                <a:spcPct val="130000"/>
              </a:lnSpc>
              <a:spcBef>
                <a:spcPts val="0"/>
              </a:spcBef>
              <a:buSzPct val="130000"/>
              <a:buFontTx/>
              <a:buNone/>
              <a:defRPr sz="1600">
                <a:latin typeface="GothamBook" pitchFamily="50" charset="0"/>
              </a:defRPr>
            </a:lvl1pPr>
            <a:lvl2pPr marL="685800" indent="-228600">
              <a:buSzPct val="130000"/>
              <a:buFont typeface="Arial" panose="020B0604020202020204" pitchFamily="34" charset="0"/>
              <a:buChar char="•"/>
              <a:defRPr sz="1000"/>
            </a:lvl2pPr>
          </a:lstStyle>
          <a:p>
            <a:pPr lvl="0"/>
            <a:r>
              <a:rPr lang="de-DE" dirty="0" err="1"/>
              <a:t>Secondary</a:t>
            </a:r>
            <a:endParaRPr lang="de-DE" dirty="0"/>
          </a:p>
        </p:txBody>
      </p:sp>
      <p:sp>
        <p:nvSpPr>
          <p:cNvPr id="10" name="Inhaltsplatzhalter 2">
            <a:extLst>
              <a:ext uri="{FF2B5EF4-FFF2-40B4-BE49-F238E27FC236}">
                <a16:creationId xmlns:a16="http://schemas.microsoft.com/office/drawing/2014/main" id="{B12E54C7-1E26-9301-A710-7B8386CF19F0}"/>
              </a:ext>
            </a:extLst>
          </p:cNvPr>
          <p:cNvSpPr>
            <a:spLocks noGrp="1"/>
          </p:cNvSpPr>
          <p:nvPr>
            <p:ph idx="30" hasCustomPrompt="1"/>
          </p:nvPr>
        </p:nvSpPr>
        <p:spPr>
          <a:xfrm>
            <a:off x="4444727" y="2977761"/>
            <a:ext cx="3456384" cy="348521"/>
          </a:xfrm>
          <a:prstGeom prst="rect">
            <a:avLst/>
          </a:prstGeom>
        </p:spPr>
        <p:txBody>
          <a:bodyPr/>
          <a:lstStyle>
            <a:lvl1pPr marL="0" indent="0">
              <a:lnSpc>
                <a:spcPct val="130000"/>
              </a:lnSpc>
              <a:spcBef>
                <a:spcPts val="0"/>
              </a:spcBef>
              <a:buSzPct val="130000"/>
              <a:buFontTx/>
              <a:buNone/>
              <a:defRPr sz="1600">
                <a:latin typeface="GothamBook" pitchFamily="50" charset="0"/>
              </a:defRPr>
            </a:lvl1pPr>
            <a:lvl2pPr marL="685800" indent="-228600">
              <a:buSzPct val="130000"/>
              <a:buFont typeface="Arial" panose="020B0604020202020204" pitchFamily="34" charset="0"/>
              <a:buChar char="•"/>
              <a:defRPr sz="1000"/>
            </a:lvl2pPr>
          </a:lstStyle>
          <a:p>
            <a:pPr lvl="0"/>
            <a:r>
              <a:rPr lang="de-DE" dirty="0" err="1"/>
              <a:t>Secondary</a:t>
            </a:r>
            <a:endParaRPr lang="de-DE" dirty="0"/>
          </a:p>
        </p:txBody>
      </p:sp>
    </p:spTree>
    <p:extLst>
      <p:ext uri="{BB962C8B-B14F-4D97-AF65-F5344CB8AC3E}">
        <p14:creationId xmlns:p14="http://schemas.microsoft.com/office/powerpoint/2010/main" val="3646903665"/>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L position 1 / diagram #1">
    <p:spTree>
      <p:nvGrpSpPr>
        <p:cNvPr id="1" name=""/>
        <p:cNvGrpSpPr/>
        <p:nvPr/>
      </p:nvGrpSpPr>
      <p:grpSpPr>
        <a:xfrm>
          <a:off x="0" y="0"/>
          <a:ext cx="0" cy="0"/>
          <a:chOff x="0" y="0"/>
          <a:chExt cx="0" cy="0"/>
        </a:xfrm>
      </p:grpSpPr>
      <p:sp>
        <p:nvSpPr>
          <p:cNvPr id="4" name="Diagrammplatzhalter 2">
            <a:extLst>
              <a:ext uri="{FF2B5EF4-FFF2-40B4-BE49-F238E27FC236}">
                <a16:creationId xmlns:a16="http://schemas.microsoft.com/office/drawing/2014/main" id="{920C204A-61F6-0941-09F9-697BA359B624}"/>
              </a:ext>
            </a:extLst>
          </p:cNvPr>
          <p:cNvSpPr>
            <a:spLocks noGrp="1"/>
          </p:cNvSpPr>
          <p:nvPr>
            <p:ph type="chart" sz="quarter" idx="20"/>
          </p:nvPr>
        </p:nvSpPr>
        <p:spPr>
          <a:xfrm>
            <a:off x="287525" y="1023578"/>
            <a:ext cx="6235514" cy="3276600"/>
          </a:xfrm>
          <a:prstGeom prst="rect">
            <a:avLst/>
          </a:prstGeom>
        </p:spPr>
        <p:txBody>
          <a:bodyPr/>
          <a:lstStyle>
            <a:lvl1pPr marL="0" indent="0">
              <a:buNone/>
              <a:defRPr/>
            </a:lvl1pPr>
          </a:lstStyle>
          <a:p>
            <a:endParaRPr lang="de-DE" dirty="0"/>
          </a:p>
        </p:txBody>
      </p:sp>
      <p:sp>
        <p:nvSpPr>
          <p:cNvPr id="5" name="Titel 1">
            <a:extLst>
              <a:ext uri="{FF2B5EF4-FFF2-40B4-BE49-F238E27FC236}">
                <a16:creationId xmlns:a16="http://schemas.microsoft.com/office/drawing/2014/main" id="{60F0DF3A-860E-EE9A-3152-D000CFFE4B72}"/>
              </a:ext>
            </a:extLst>
          </p:cNvPr>
          <p:cNvSpPr>
            <a:spLocks noGrp="1"/>
          </p:cNvSpPr>
          <p:nvPr>
            <p:ph type="title" hasCustomPrompt="1"/>
          </p:nvPr>
        </p:nvSpPr>
        <p:spPr>
          <a:xfrm>
            <a:off x="287524" y="365476"/>
            <a:ext cx="4466468" cy="535531"/>
          </a:xfrm>
          <a:prstGeom prst="rect">
            <a:avLst/>
          </a:prstGeom>
        </p:spPr>
        <p:txBody>
          <a:bodyPr>
            <a:spAutoFit/>
          </a:bodyPr>
          <a:lstStyle>
            <a:lvl1pPr algn="l">
              <a:defRPr sz="3200">
                <a:latin typeface="GothamMedium" pitchFamily="50" charset="0"/>
              </a:defRPr>
            </a:lvl1pPr>
          </a:lstStyle>
          <a:p>
            <a:r>
              <a:rPr lang="en-US" noProof="0" dirty="0"/>
              <a:t>Headline</a:t>
            </a:r>
          </a:p>
        </p:txBody>
      </p:sp>
      <p:sp>
        <p:nvSpPr>
          <p:cNvPr id="6" name="Inhaltsplatzhalter 2">
            <a:extLst>
              <a:ext uri="{FF2B5EF4-FFF2-40B4-BE49-F238E27FC236}">
                <a16:creationId xmlns:a16="http://schemas.microsoft.com/office/drawing/2014/main" id="{7D146A3B-862B-0295-07CC-E515FAF8FC72}"/>
              </a:ext>
            </a:extLst>
          </p:cNvPr>
          <p:cNvSpPr>
            <a:spLocks noGrp="1"/>
          </p:cNvSpPr>
          <p:nvPr>
            <p:ph idx="21" hasCustomPrompt="1"/>
          </p:nvPr>
        </p:nvSpPr>
        <p:spPr>
          <a:xfrm>
            <a:off x="6768243" y="3039802"/>
            <a:ext cx="1980469" cy="1511560"/>
          </a:xfrm>
          <a:prstGeom prst="rect">
            <a:avLst/>
          </a:prstGeom>
        </p:spPr>
        <p:txBody>
          <a:bodyPr tIns="180000"/>
          <a:lstStyle>
            <a:lvl1pPr marL="288000" indent="-288000">
              <a:lnSpc>
                <a:spcPct val="200000"/>
              </a:lnSpc>
              <a:spcBef>
                <a:spcPts val="0"/>
              </a:spcBef>
              <a:buSzPct val="130000"/>
              <a:buFontTx/>
              <a:buBlip>
                <a:blip r:embed="rId2"/>
              </a:buBlip>
              <a:defRPr sz="1000"/>
            </a:lvl1pPr>
            <a:lvl2pPr marL="685800" indent="-228600">
              <a:buSzPct val="130000"/>
              <a:buFont typeface="Arial" panose="020B0604020202020204" pitchFamily="34" charset="0"/>
              <a:buChar char="•"/>
              <a:defRPr sz="1000"/>
            </a:lvl2pPr>
          </a:lstStyle>
          <a:p>
            <a:pPr lvl="0"/>
            <a:r>
              <a:rPr lang="de-DE" dirty="0"/>
              <a:t>Aufzählung</a:t>
            </a:r>
          </a:p>
        </p:txBody>
      </p:sp>
      <p:sp>
        <p:nvSpPr>
          <p:cNvPr id="7" name="Inhaltsplatzhalter 2">
            <a:extLst>
              <a:ext uri="{FF2B5EF4-FFF2-40B4-BE49-F238E27FC236}">
                <a16:creationId xmlns:a16="http://schemas.microsoft.com/office/drawing/2014/main" id="{849A4812-7FAD-0086-5540-A44CD6CFC866}"/>
              </a:ext>
            </a:extLst>
          </p:cNvPr>
          <p:cNvSpPr>
            <a:spLocks noGrp="1"/>
          </p:cNvSpPr>
          <p:nvPr>
            <p:ph idx="22" hasCustomPrompt="1"/>
          </p:nvPr>
        </p:nvSpPr>
        <p:spPr>
          <a:xfrm>
            <a:off x="6766014" y="1527634"/>
            <a:ext cx="1980469" cy="1511560"/>
          </a:xfrm>
          <a:prstGeom prst="rect">
            <a:avLst/>
          </a:prstGeom>
        </p:spPr>
        <p:txBody>
          <a:bodyPr tIns="180000"/>
          <a:lstStyle>
            <a:lvl1pPr marL="0" indent="0">
              <a:lnSpc>
                <a:spcPct val="130000"/>
              </a:lnSpc>
              <a:spcBef>
                <a:spcPts val="0"/>
              </a:spcBef>
              <a:buSzPct val="130000"/>
              <a:buFontTx/>
              <a:buNone/>
              <a:defRPr sz="1000">
                <a:latin typeface="GothamBook" pitchFamily="50" charset="0"/>
              </a:defRPr>
            </a:lvl1pPr>
            <a:lvl2pPr marL="685800" indent="-228600">
              <a:buSzPct val="130000"/>
              <a:buFont typeface="Arial" panose="020B0604020202020204" pitchFamily="34" charset="0"/>
              <a:buChar char="•"/>
              <a:defRPr sz="1000"/>
            </a:lvl2pPr>
          </a:lstStyle>
          <a:p>
            <a:pPr lvl="0"/>
            <a:r>
              <a:rPr lang="de-DE" dirty="0"/>
              <a:t>Text</a:t>
            </a:r>
          </a:p>
        </p:txBody>
      </p:sp>
    </p:spTree>
    <p:extLst>
      <p:ext uri="{BB962C8B-B14F-4D97-AF65-F5344CB8AC3E}">
        <p14:creationId xmlns:p14="http://schemas.microsoft.com/office/powerpoint/2010/main" val="3453639850"/>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L position 1 / Subline / diagram">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71EF45F-1B37-990B-F8BF-F5A5CD8308D3}"/>
              </a:ext>
            </a:extLst>
          </p:cNvPr>
          <p:cNvSpPr/>
          <p:nvPr userDrawn="1"/>
        </p:nvSpPr>
        <p:spPr bwMode="auto">
          <a:xfrm>
            <a:off x="395288" y="497369"/>
            <a:ext cx="1548172" cy="576064"/>
          </a:xfrm>
          <a:prstGeom prst="rect">
            <a:avLst/>
          </a:pr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de-DE"/>
          </a:p>
        </p:txBody>
      </p:sp>
      <p:sp>
        <p:nvSpPr>
          <p:cNvPr id="4" name="Inhaltsplatzhalter 2">
            <a:extLst>
              <a:ext uri="{FF2B5EF4-FFF2-40B4-BE49-F238E27FC236}">
                <a16:creationId xmlns:a16="http://schemas.microsoft.com/office/drawing/2014/main" id="{8B133A04-B1DC-8FF3-8CE2-5776FC5BBE55}"/>
              </a:ext>
            </a:extLst>
          </p:cNvPr>
          <p:cNvSpPr>
            <a:spLocks noGrp="1"/>
          </p:cNvSpPr>
          <p:nvPr>
            <p:ph idx="27" hasCustomPrompt="1"/>
          </p:nvPr>
        </p:nvSpPr>
        <p:spPr>
          <a:xfrm>
            <a:off x="289342" y="901007"/>
            <a:ext cx="3456384" cy="344495"/>
          </a:xfrm>
          <a:prstGeom prst="rect">
            <a:avLst/>
          </a:prstGeom>
        </p:spPr>
        <p:txBody>
          <a:bodyPr tIns="0" bIns="180000">
            <a:spAutoFit/>
          </a:bodyPr>
          <a:lstStyle>
            <a:lvl1pPr marL="0" indent="0">
              <a:lnSpc>
                <a:spcPct val="130000"/>
              </a:lnSpc>
              <a:spcBef>
                <a:spcPts val="0"/>
              </a:spcBef>
              <a:buSzPct val="130000"/>
              <a:buFontTx/>
              <a:buNone/>
              <a:defRPr sz="900">
                <a:latin typeface="GothamLight" charset="0"/>
              </a:defRPr>
            </a:lvl1pPr>
            <a:lvl2pPr marL="685800" indent="-228600">
              <a:buSzPct val="130000"/>
              <a:buFont typeface="Arial" panose="020B0604020202020204" pitchFamily="34" charset="0"/>
              <a:buChar char="•"/>
              <a:defRPr sz="1000"/>
            </a:lvl2pPr>
          </a:lstStyle>
          <a:p>
            <a:pPr marL="0" marR="0" lvl="0" indent="0" algn="l" defTabSz="914400" rtl="0" eaLnBrk="1" fontAlgn="auto" latinLnBrk="0" hangingPunct="1">
              <a:lnSpc>
                <a:spcPct val="130000"/>
              </a:lnSpc>
              <a:spcBef>
                <a:spcPts val="0"/>
              </a:spcBef>
              <a:spcAft>
                <a:spcPts val="0"/>
              </a:spcAft>
              <a:buClrTx/>
              <a:buSzPct val="130000"/>
              <a:buFontTx/>
              <a:buNone/>
              <a:tabLst/>
              <a:defRPr/>
            </a:pPr>
            <a:r>
              <a:rPr lang="de-DE" sz="900" cap="all" baseline="0" dirty="0" err="1">
                <a:solidFill>
                  <a:srgbClr val="2B2B2E"/>
                </a:solidFill>
                <a:latin typeface="Gotham Light" pitchFamily="2" charset="0"/>
                <a:cs typeface="Gotham Light" pitchFamily="2" charset="0"/>
              </a:rPr>
              <a:t>Subline</a:t>
            </a:r>
            <a:endParaRPr lang="de-DE" sz="900" dirty="0">
              <a:solidFill>
                <a:srgbClr val="2B2B2E"/>
              </a:solidFill>
              <a:latin typeface="Gotham Light" pitchFamily="2" charset="0"/>
              <a:cs typeface="Gotham Light" pitchFamily="2" charset="0"/>
            </a:endParaRPr>
          </a:p>
        </p:txBody>
      </p:sp>
      <p:sp>
        <p:nvSpPr>
          <p:cNvPr id="5" name="Diagrammplatzhalter 2">
            <a:extLst>
              <a:ext uri="{FF2B5EF4-FFF2-40B4-BE49-F238E27FC236}">
                <a16:creationId xmlns:a16="http://schemas.microsoft.com/office/drawing/2014/main" id="{3CA04E7C-BF9D-04C3-E234-222B26E3433D}"/>
              </a:ext>
            </a:extLst>
          </p:cNvPr>
          <p:cNvSpPr>
            <a:spLocks noGrp="1"/>
          </p:cNvSpPr>
          <p:nvPr>
            <p:ph type="chart" sz="quarter" idx="20"/>
          </p:nvPr>
        </p:nvSpPr>
        <p:spPr>
          <a:xfrm>
            <a:off x="289342" y="1249136"/>
            <a:ext cx="8459371" cy="3453221"/>
          </a:xfrm>
          <a:prstGeom prst="rect">
            <a:avLst/>
          </a:prstGeom>
        </p:spPr>
        <p:txBody>
          <a:bodyPr/>
          <a:lstStyle>
            <a:lvl1pPr marL="0" indent="0">
              <a:buNone/>
              <a:defRPr/>
            </a:lvl1pPr>
          </a:lstStyle>
          <a:p>
            <a:endParaRPr lang="de-DE" dirty="0"/>
          </a:p>
        </p:txBody>
      </p:sp>
      <p:sp>
        <p:nvSpPr>
          <p:cNvPr id="6" name="Titel 1">
            <a:extLst>
              <a:ext uri="{FF2B5EF4-FFF2-40B4-BE49-F238E27FC236}">
                <a16:creationId xmlns:a16="http://schemas.microsoft.com/office/drawing/2014/main" id="{F42DEEA6-ED3F-E31D-D818-FDCF1F68CC4E}"/>
              </a:ext>
            </a:extLst>
          </p:cNvPr>
          <p:cNvSpPr>
            <a:spLocks noGrp="1"/>
          </p:cNvSpPr>
          <p:nvPr>
            <p:ph type="title" hasCustomPrompt="1"/>
          </p:nvPr>
        </p:nvSpPr>
        <p:spPr>
          <a:xfrm>
            <a:off x="287524" y="365476"/>
            <a:ext cx="4466468" cy="535531"/>
          </a:xfrm>
          <a:prstGeom prst="rect">
            <a:avLst/>
          </a:prstGeom>
        </p:spPr>
        <p:txBody>
          <a:bodyPr>
            <a:spAutoFit/>
          </a:bodyPr>
          <a:lstStyle>
            <a:lvl1pPr algn="l">
              <a:defRPr sz="3200">
                <a:latin typeface="GothamMedium" pitchFamily="50" charset="0"/>
              </a:defRPr>
            </a:lvl1pPr>
          </a:lstStyle>
          <a:p>
            <a:r>
              <a:rPr lang="en-US" noProof="0" dirty="0"/>
              <a:t>Headline</a:t>
            </a:r>
          </a:p>
        </p:txBody>
      </p:sp>
    </p:spTree>
    <p:extLst>
      <p:ext uri="{BB962C8B-B14F-4D97-AF65-F5344CB8AC3E}">
        <p14:creationId xmlns:p14="http://schemas.microsoft.com/office/powerpoint/2010/main" val="3349566389"/>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line / Secondary / Text + Bullets / big image">
    <p:spTree>
      <p:nvGrpSpPr>
        <p:cNvPr id="1" name=""/>
        <p:cNvGrpSpPr/>
        <p:nvPr/>
      </p:nvGrpSpPr>
      <p:grpSpPr>
        <a:xfrm>
          <a:off x="0" y="0"/>
          <a:ext cx="0" cy="0"/>
          <a:chOff x="0" y="0"/>
          <a:chExt cx="0" cy="0"/>
        </a:xfrm>
      </p:grpSpPr>
      <p:sp>
        <p:nvSpPr>
          <p:cNvPr id="2" name="Bildplatzhalter 2">
            <a:extLst>
              <a:ext uri="{FF2B5EF4-FFF2-40B4-BE49-F238E27FC236}">
                <a16:creationId xmlns:a16="http://schemas.microsoft.com/office/drawing/2014/main" id="{9C0D840C-89D2-DF25-30F0-937E8131DD14}"/>
              </a:ext>
            </a:extLst>
          </p:cNvPr>
          <p:cNvSpPr>
            <a:spLocks noGrp="1"/>
          </p:cNvSpPr>
          <p:nvPr>
            <p:ph type="pic" idx="14" hasCustomPrompt="1"/>
          </p:nvPr>
        </p:nvSpPr>
        <p:spPr>
          <a:xfrm>
            <a:off x="2931629" y="484188"/>
            <a:ext cx="5688632" cy="3635258"/>
          </a:xfrm>
          <a:prstGeom prst="rect">
            <a:avLst/>
          </a:prstGeom>
          <a:solidFill>
            <a:schemeClr val="bg1">
              <a:lumMod val="95000"/>
            </a:schemeClr>
          </a:solid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to insert content</a:t>
            </a:r>
          </a:p>
        </p:txBody>
      </p:sp>
      <p:sp>
        <p:nvSpPr>
          <p:cNvPr id="3" name="Inhaltsplatzhalter 2">
            <a:extLst>
              <a:ext uri="{FF2B5EF4-FFF2-40B4-BE49-F238E27FC236}">
                <a16:creationId xmlns:a16="http://schemas.microsoft.com/office/drawing/2014/main" id="{E7F503F6-CFA0-D429-CE86-9C2BDBB8F058}"/>
              </a:ext>
            </a:extLst>
          </p:cNvPr>
          <p:cNvSpPr>
            <a:spLocks noGrp="1"/>
          </p:cNvSpPr>
          <p:nvPr>
            <p:ph idx="20" hasCustomPrompt="1"/>
          </p:nvPr>
        </p:nvSpPr>
        <p:spPr>
          <a:xfrm>
            <a:off x="648097" y="668106"/>
            <a:ext cx="2248062" cy="823525"/>
          </a:xfrm>
          <a:prstGeom prst="rect">
            <a:avLst/>
          </a:prstGeom>
        </p:spPr>
        <p:txBody>
          <a:bodyPr/>
          <a:lstStyle>
            <a:lvl1pPr marL="0" indent="0">
              <a:lnSpc>
                <a:spcPct val="130000"/>
              </a:lnSpc>
              <a:spcBef>
                <a:spcPts val="0"/>
              </a:spcBef>
              <a:buSzPct val="130000"/>
              <a:buFontTx/>
              <a:buNone/>
              <a:defRPr sz="1600">
                <a:latin typeface="Gotham Book" pitchFamily="50" charset="0"/>
              </a:defRPr>
            </a:lvl1pPr>
            <a:lvl2pPr marL="685800" indent="-228600">
              <a:buSzPct val="130000"/>
              <a:buFont typeface="Arial" panose="020B0604020202020204" pitchFamily="34" charset="0"/>
              <a:buChar char="•"/>
              <a:defRPr sz="1000"/>
            </a:lvl2pPr>
          </a:lstStyle>
          <a:p>
            <a:pPr lvl="0"/>
            <a:r>
              <a:rPr lang="de-DE" dirty="0" err="1"/>
              <a:t>Secondary</a:t>
            </a:r>
            <a:endParaRPr lang="de-DE" dirty="0"/>
          </a:p>
        </p:txBody>
      </p:sp>
      <p:sp>
        <p:nvSpPr>
          <p:cNvPr id="5" name="Inhaltsplatzhalter 2">
            <a:extLst>
              <a:ext uri="{FF2B5EF4-FFF2-40B4-BE49-F238E27FC236}">
                <a16:creationId xmlns:a16="http://schemas.microsoft.com/office/drawing/2014/main" id="{E0A8CC3B-6CA2-25EE-0CC7-243801145E73}"/>
              </a:ext>
            </a:extLst>
          </p:cNvPr>
          <p:cNvSpPr>
            <a:spLocks noGrp="1"/>
          </p:cNvSpPr>
          <p:nvPr>
            <p:ph idx="27" hasCustomPrompt="1"/>
          </p:nvPr>
        </p:nvSpPr>
        <p:spPr>
          <a:xfrm>
            <a:off x="648096" y="411423"/>
            <a:ext cx="2248062" cy="256683"/>
          </a:xfrm>
          <a:prstGeom prst="rect">
            <a:avLst/>
          </a:prstGeom>
        </p:spPr>
        <p:txBody>
          <a:bodyPr/>
          <a:lstStyle>
            <a:lvl1pPr marL="0" indent="0">
              <a:lnSpc>
                <a:spcPct val="130000"/>
              </a:lnSpc>
              <a:spcBef>
                <a:spcPts val="0"/>
              </a:spcBef>
              <a:buSzPct val="130000"/>
              <a:buFontTx/>
              <a:buNone/>
              <a:defRPr sz="900">
                <a:latin typeface="GothamLight" charset="0"/>
              </a:defRPr>
            </a:lvl1pPr>
            <a:lvl2pPr marL="685800" indent="-228600">
              <a:buSzPct val="130000"/>
              <a:buFont typeface="Arial" panose="020B0604020202020204" pitchFamily="34" charset="0"/>
              <a:buChar char="•"/>
              <a:defRPr sz="1000"/>
            </a:lvl2pPr>
          </a:lstStyle>
          <a:p>
            <a:pPr marL="0" marR="0" lvl="0" indent="0" algn="l" defTabSz="914400" rtl="0" eaLnBrk="1" fontAlgn="auto" latinLnBrk="0" hangingPunct="1">
              <a:lnSpc>
                <a:spcPct val="130000"/>
              </a:lnSpc>
              <a:spcBef>
                <a:spcPts val="0"/>
              </a:spcBef>
              <a:spcAft>
                <a:spcPts val="0"/>
              </a:spcAft>
              <a:buClrTx/>
              <a:buSzPct val="130000"/>
              <a:buFontTx/>
              <a:buNone/>
              <a:tabLst/>
              <a:defRPr/>
            </a:pPr>
            <a:r>
              <a:rPr lang="de-DE" sz="900" cap="all" baseline="0" dirty="0" err="1">
                <a:solidFill>
                  <a:srgbClr val="2B2B2E"/>
                </a:solidFill>
                <a:latin typeface="Gotham Light" pitchFamily="2" charset="0"/>
                <a:cs typeface="Gotham Light" pitchFamily="2" charset="0"/>
              </a:rPr>
              <a:t>Subline</a:t>
            </a:r>
            <a:endParaRPr lang="de-DE" sz="900" dirty="0">
              <a:solidFill>
                <a:srgbClr val="2B2B2E"/>
              </a:solidFill>
              <a:latin typeface="Gotham Light" pitchFamily="2" charset="0"/>
              <a:cs typeface="Gotham Light" pitchFamily="2" charset="0"/>
            </a:endParaRPr>
          </a:p>
        </p:txBody>
      </p:sp>
      <p:sp>
        <p:nvSpPr>
          <p:cNvPr id="8" name="Inhaltsplatzhalter 2">
            <a:extLst>
              <a:ext uri="{FF2B5EF4-FFF2-40B4-BE49-F238E27FC236}">
                <a16:creationId xmlns:a16="http://schemas.microsoft.com/office/drawing/2014/main" id="{47A4010A-4E16-FC98-7542-08373DD7F015}"/>
              </a:ext>
            </a:extLst>
          </p:cNvPr>
          <p:cNvSpPr>
            <a:spLocks noGrp="1"/>
          </p:cNvSpPr>
          <p:nvPr>
            <p:ph idx="10" hasCustomPrompt="1"/>
          </p:nvPr>
        </p:nvSpPr>
        <p:spPr>
          <a:xfrm>
            <a:off x="647564" y="1491631"/>
            <a:ext cx="2248062" cy="1476163"/>
          </a:xfrm>
          <a:prstGeom prst="rect">
            <a:avLst/>
          </a:prstGeom>
        </p:spPr>
        <p:txBody>
          <a:bodyPr tIns="180000"/>
          <a:lstStyle>
            <a:lvl1pPr marL="0" indent="0">
              <a:lnSpc>
                <a:spcPct val="130000"/>
              </a:lnSpc>
              <a:spcBef>
                <a:spcPts val="0"/>
              </a:spcBef>
              <a:buSzPct val="130000"/>
              <a:buFontTx/>
              <a:buNone/>
              <a:defRPr sz="1000">
                <a:latin typeface="GothamBook" pitchFamily="50" charset="0"/>
              </a:defRPr>
            </a:lvl1pPr>
            <a:lvl2pPr marL="685800" indent="-228600">
              <a:buSzPct val="130000"/>
              <a:buFont typeface="Arial" panose="020B0604020202020204" pitchFamily="34" charset="0"/>
              <a:buChar char="•"/>
              <a:defRPr sz="1000"/>
            </a:lvl2pPr>
          </a:lstStyle>
          <a:p>
            <a:pPr lvl="0"/>
            <a:r>
              <a:rPr lang="de-DE" dirty="0"/>
              <a:t>Text</a:t>
            </a:r>
          </a:p>
        </p:txBody>
      </p:sp>
      <p:sp>
        <p:nvSpPr>
          <p:cNvPr id="6" name="Inhaltsplatzhalter 2">
            <a:extLst>
              <a:ext uri="{FF2B5EF4-FFF2-40B4-BE49-F238E27FC236}">
                <a16:creationId xmlns:a16="http://schemas.microsoft.com/office/drawing/2014/main" id="{9CDD22F3-94D3-78F9-FF02-E33184EEEF8C}"/>
              </a:ext>
            </a:extLst>
          </p:cNvPr>
          <p:cNvSpPr>
            <a:spLocks noGrp="1"/>
          </p:cNvSpPr>
          <p:nvPr>
            <p:ph idx="21" hasCustomPrompt="1"/>
          </p:nvPr>
        </p:nvSpPr>
        <p:spPr>
          <a:xfrm>
            <a:off x="648097" y="2967794"/>
            <a:ext cx="2247529" cy="1583569"/>
          </a:xfrm>
          <a:prstGeom prst="rect">
            <a:avLst/>
          </a:prstGeom>
        </p:spPr>
        <p:txBody>
          <a:bodyPr tIns="180000"/>
          <a:lstStyle>
            <a:lvl1pPr marL="288000" indent="-288000">
              <a:lnSpc>
                <a:spcPct val="200000"/>
              </a:lnSpc>
              <a:spcBef>
                <a:spcPts val="0"/>
              </a:spcBef>
              <a:buSzPct val="130000"/>
              <a:buFontTx/>
              <a:buBlip>
                <a:blip r:embed="rId2"/>
              </a:buBlip>
              <a:defRPr sz="1000"/>
            </a:lvl1pPr>
            <a:lvl2pPr marL="685800" indent="-228600">
              <a:buSzPct val="130000"/>
              <a:buFont typeface="Arial" panose="020B0604020202020204" pitchFamily="34" charset="0"/>
              <a:buChar char="•"/>
              <a:defRPr sz="1000"/>
            </a:lvl2pPr>
          </a:lstStyle>
          <a:p>
            <a:pPr lvl="0"/>
            <a:r>
              <a:rPr lang="de-DE" dirty="0" err="1"/>
              <a:t>Bullets</a:t>
            </a:r>
            <a:endParaRPr lang="de-DE" dirty="0"/>
          </a:p>
        </p:txBody>
      </p:sp>
    </p:spTree>
    <p:extLst>
      <p:ext uri="{BB962C8B-B14F-4D97-AF65-F5344CB8AC3E}">
        <p14:creationId xmlns:p14="http://schemas.microsoft.com/office/powerpoint/2010/main" val="3913945257"/>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L position 1 / image + text boxes ">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B8119C1-ECDE-602F-E1C9-4FD23AB8ABEC}"/>
              </a:ext>
            </a:extLst>
          </p:cNvPr>
          <p:cNvSpPr/>
          <p:nvPr userDrawn="1"/>
        </p:nvSpPr>
        <p:spPr bwMode="auto">
          <a:xfrm>
            <a:off x="71500" y="0"/>
            <a:ext cx="1548172" cy="576064"/>
          </a:xfrm>
          <a:prstGeom prst="rect">
            <a:avLst/>
          </a:pr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de-DE"/>
          </a:p>
        </p:txBody>
      </p:sp>
      <p:sp>
        <p:nvSpPr>
          <p:cNvPr id="3" name="Rechteck 2">
            <a:extLst>
              <a:ext uri="{FF2B5EF4-FFF2-40B4-BE49-F238E27FC236}">
                <a16:creationId xmlns:a16="http://schemas.microsoft.com/office/drawing/2014/main" id="{804FC852-BDB5-638D-6396-9ED53BA3939C}"/>
              </a:ext>
            </a:extLst>
          </p:cNvPr>
          <p:cNvSpPr/>
          <p:nvPr userDrawn="1"/>
        </p:nvSpPr>
        <p:spPr bwMode="auto">
          <a:xfrm>
            <a:off x="2539774" y="1665268"/>
            <a:ext cx="1908000" cy="2736304"/>
          </a:xfrm>
          <a:prstGeom prst="rect">
            <a:avLst/>
          </a:prstGeom>
          <a:solidFill>
            <a:srgbClr val="F8F8F8"/>
          </a:solidFill>
          <a:ln w="0">
            <a:noFill/>
            <a:prstDash val="solid"/>
            <a:round/>
            <a:headEnd/>
            <a:tailEnd/>
          </a:ln>
          <a:effectLst/>
        </p:spPr>
        <p:txBody>
          <a:bodyPr vert="horz" wrap="square" lIns="91440" tIns="45720" rIns="91440" bIns="45720" numCol="1" rtlCol="0" anchor="t" anchorCtr="0" compatLnSpc="1">
            <a:prstTxWarp prst="textNoShape">
              <a:avLst/>
            </a:prstTxWarp>
          </a:bodyPr>
          <a:lstStyle/>
          <a:p>
            <a:pPr algn="ctr"/>
            <a:endParaRPr lang="de-DE"/>
          </a:p>
        </p:txBody>
      </p:sp>
      <p:sp>
        <p:nvSpPr>
          <p:cNvPr id="4" name="Rechteck 3">
            <a:extLst>
              <a:ext uri="{FF2B5EF4-FFF2-40B4-BE49-F238E27FC236}">
                <a16:creationId xmlns:a16="http://schemas.microsoft.com/office/drawing/2014/main" id="{E97B0F87-D016-0436-729A-672B52D373AF}"/>
              </a:ext>
            </a:extLst>
          </p:cNvPr>
          <p:cNvSpPr/>
          <p:nvPr userDrawn="1"/>
        </p:nvSpPr>
        <p:spPr bwMode="auto">
          <a:xfrm>
            <a:off x="4684013" y="1665268"/>
            <a:ext cx="1908000" cy="2736304"/>
          </a:xfrm>
          <a:prstGeom prst="rect">
            <a:avLst/>
          </a:prstGeom>
          <a:solidFill>
            <a:srgbClr val="F8F8F8"/>
          </a:solidFill>
          <a:ln w="0">
            <a:noFill/>
            <a:prstDash val="solid"/>
            <a:round/>
            <a:headEnd/>
            <a:tailEnd/>
          </a:ln>
          <a:effectLst/>
        </p:spPr>
        <p:txBody>
          <a:bodyPr vert="horz" wrap="square" lIns="91440" tIns="45720" rIns="91440" bIns="45720" numCol="1" rtlCol="0" anchor="t" anchorCtr="0" compatLnSpc="1">
            <a:prstTxWarp prst="textNoShape">
              <a:avLst/>
            </a:prstTxWarp>
          </a:bodyPr>
          <a:lstStyle/>
          <a:p>
            <a:pPr algn="ctr"/>
            <a:endParaRPr lang="de-DE"/>
          </a:p>
        </p:txBody>
      </p:sp>
      <p:sp>
        <p:nvSpPr>
          <p:cNvPr id="5" name="Rechteck 4">
            <a:extLst>
              <a:ext uri="{FF2B5EF4-FFF2-40B4-BE49-F238E27FC236}">
                <a16:creationId xmlns:a16="http://schemas.microsoft.com/office/drawing/2014/main" id="{EA9A55C3-6127-C109-6639-6923174448A4}"/>
              </a:ext>
            </a:extLst>
          </p:cNvPr>
          <p:cNvSpPr/>
          <p:nvPr userDrawn="1"/>
        </p:nvSpPr>
        <p:spPr bwMode="auto">
          <a:xfrm>
            <a:off x="6818822" y="1681996"/>
            <a:ext cx="1908461" cy="2736304"/>
          </a:xfrm>
          <a:prstGeom prst="rect">
            <a:avLst/>
          </a:prstGeom>
          <a:solidFill>
            <a:srgbClr val="F8F8F8"/>
          </a:solidFill>
          <a:ln w="0">
            <a:noFill/>
            <a:prstDash val="solid"/>
            <a:round/>
            <a:headEnd/>
            <a:tailEnd/>
          </a:ln>
          <a:effectLst/>
        </p:spPr>
        <p:txBody>
          <a:bodyPr vert="horz" wrap="square" lIns="91440" tIns="45720" rIns="91440" bIns="45720" numCol="1" rtlCol="0" anchor="t" anchorCtr="0" compatLnSpc="1">
            <a:prstTxWarp prst="textNoShape">
              <a:avLst/>
            </a:prstTxWarp>
          </a:bodyPr>
          <a:lstStyle/>
          <a:p>
            <a:pPr algn="ctr"/>
            <a:endParaRPr lang="de-DE"/>
          </a:p>
        </p:txBody>
      </p:sp>
      <p:sp>
        <p:nvSpPr>
          <p:cNvPr id="6" name="Rechteck 5">
            <a:extLst>
              <a:ext uri="{FF2B5EF4-FFF2-40B4-BE49-F238E27FC236}">
                <a16:creationId xmlns:a16="http://schemas.microsoft.com/office/drawing/2014/main" id="{8484FC3A-86A5-3240-DE45-64862E8488C1}"/>
              </a:ext>
            </a:extLst>
          </p:cNvPr>
          <p:cNvSpPr/>
          <p:nvPr userDrawn="1"/>
        </p:nvSpPr>
        <p:spPr bwMode="auto">
          <a:xfrm>
            <a:off x="395535" y="1665268"/>
            <a:ext cx="1908000" cy="2736304"/>
          </a:xfrm>
          <a:prstGeom prst="rect">
            <a:avLst/>
          </a:prstGeom>
          <a:solidFill>
            <a:srgbClr val="F8F8F8"/>
          </a:solidFill>
          <a:ln w="0">
            <a:noFill/>
            <a:prstDash val="solid"/>
            <a:round/>
            <a:headEnd/>
            <a:tailEnd/>
          </a:ln>
          <a:effectLst/>
        </p:spPr>
        <p:txBody>
          <a:bodyPr vert="horz" wrap="square" lIns="91440" tIns="45720" rIns="91440" bIns="45720" numCol="1" rtlCol="0" anchor="t" anchorCtr="0" compatLnSpc="1">
            <a:prstTxWarp prst="textNoShape">
              <a:avLst/>
            </a:prstTxWarp>
          </a:bodyPr>
          <a:lstStyle/>
          <a:p>
            <a:pPr algn="ctr"/>
            <a:endParaRPr lang="de-DE"/>
          </a:p>
        </p:txBody>
      </p:sp>
      <p:sp>
        <p:nvSpPr>
          <p:cNvPr id="7" name="Bildplatzhalter 2">
            <a:extLst>
              <a:ext uri="{FF2B5EF4-FFF2-40B4-BE49-F238E27FC236}">
                <a16:creationId xmlns:a16="http://schemas.microsoft.com/office/drawing/2014/main" id="{88A869D5-61C1-044C-788B-95356A38EB3C}"/>
              </a:ext>
            </a:extLst>
          </p:cNvPr>
          <p:cNvSpPr>
            <a:spLocks noGrp="1"/>
          </p:cNvSpPr>
          <p:nvPr>
            <p:ph type="pic" idx="14" hasCustomPrompt="1"/>
          </p:nvPr>
        </p:nvSpPr>
        <p:spPr>
          <a:xfrm>
            <a:off x="392250" y="1657305"/>
            <a:ext cx="1908000" cy="1105044"/>
          </a:xfrm>
          <a:prstGeom prst="rect">
            <a:avLst/>
          </a:prstGeom>
          <a:solidFill>
            <a:schemeClr val="bg1">
              <a:lumMod val="95000"/>
            </a:schemeClr>
          </a:solid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to insert content</a:t>
            </a:r>
          </a:p>
        </p:txBody>
      </p:sp>
      <p:sp>
        <p:nvSpPr>
          <p:cNvPr id="8" name="Bildplatzhalter 2">
            <a:extLst>
              <a:ext uri="{FF2B5EF4-FFF2-40B4-BE49-F238E27FC236}">
                <a16:creationId xmlns:a16="http://schemas.microsoft.com/office/drawing/2014/main" id="{EC9B61FA-8270-797B-6371-92768A0118DD}"/>
              </a:ext>
            </a:extLst>
          </p:cNvPr>
          <p:cNvSpPr>
            <a:spLocks noGrp="1"/>
          </p:cNvSpPr>
          <p:nvPr>
            <p:ph type="pic" idx="20" hasCustomPrompt="1"/>
          </p:nvPr>
        </p:nvSpPr>
        <p:spPr>
          <a:xfrm>
            <a:off x="2539774" y="1657305"/>
            <a:ext cx="1906600" cy="1105044"/>
          </a:xfrm>
          <a:prstGeom prst="rect">
            <a:avLst/>
          </a:prstGeom>
          <a:solidFill>
            <a:schemeClr val="bg1">
              <a:lumMod val="95000"/>
            </a:schemeClr>
          </a:solid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to insert content</a:t>
            </a:r>
          </a:p>
        </p:txBody>
      </p:sp>
      <p:sp>
        <p:nvSpPr>
          <p:cNvPr id="9" name="Bildplatzhalter 2">
            <a:extLst>
              <a:ext uri="{FF2B5EF4-FFF2-40B4-BE49-F238E27FC236}">
                <a16:creationId xmlns:a16="http://schemas.microsoft.com/office/drawing/2014/main" id="{AD28C86D-830D-F435-6A5D-53A9998F0DDC}"/>
              </a:ext>
            </a:extLst>
          </p:cNvPr>
          <p:cNvSpPr>
            <a:spLocks noGrp="1"/>
          </p:cNvSpPr>
          <p:nvPr>
            <p:ph type="pic" idx="21" hasCustomPrompt="1"/>
          </p:nvPr>
        </p:nvSpPr>
        <p:spPr>
          <a:xfrm>
            <a:off x="4685413" y="1657305"/>
            <a:ext cx="1906600" cy="1105044"/>
          </a:xfrm>
          <a:prstGeom prst="rect">
            <a:avLst/>
          </a:prstGeom>
          <a:solidFill>
            <a:schemeClr val="bg1">
              <a:lumMod val="95000"/>
            </a:schemeClr>
          </a:solid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to insert content</a:t>
            </a:r>
          </a:p>
        </p:txBody>
      </p:sp>
      <p:sp>
        <p:nvSpPr>
          <p:cNvPr id="10" name="Bildplatzhalter 2">
            <a:extLst>
              <a:ext uri="{FF2B5EF4-FFF2-40B4-BE49-F238E27FC236}">
                <a16:creationId xmlns:a16="http://schemas.microsoft.com/office/drawing/2014/main" id="{3662228B-E277-207D-0303-98DC8DCB6A7C}"/>
              </a:ext>
            </a:extLst>
          </p:cNvPr>
          <p:cNvSpPr>
            <a:spLocks noGrp="1"/>
          </p:cNvSpPr>
          <p:nvPr>
            <p:ph type="pic" idx="22" hasCustomPrompt="1"/>
          </p:nvPr>
        </p:nvSpPr>
        <p:spPr>
          <a:xfrm>
            <a:off x="6819283" y="1657305"/>
            <a:ext cx="1908000" cy="1105044"/>
          </a:xfrm>
          <a:prstGeom prst="rect">
            <a:avLst/>
          </a:prstGeom>
          <a:solidFill>
            <a:schemeClr val="bg1">
              <a:lumMod val="95000"/>
            </a:schemeClr>
          </a:solid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to insert content</a:t>
            </a:r>
          </a:p>
        </p:txBody>
      </p:sp>
      <p:sp>
        <p:nvSpPr>
          <p:cNvPr id="12" name="Inhaltsplatzhalter 2">
            <a:extLst>
              <a:ext uri="{FF2B5EF4-FFF2-40B4-BE49-F238E27FC236}">
                <a16:creationId xmlns:a16="http://schemas.microsoft.com/office/drawing/2014/main" id="{855D2993-8736-CD17-8BC5-2CE7592812E5}"/>
              </a:ext>
            </a:extLst>
          </p:cNvPr>
          <p:cNvSpPr>
            <a:spLocks noGrp="1"/>
          </p:cNvSpPr>
          <p:nvPr>
            <p:ph idx="23" hasCustomPrompt="1"/>
          </p:nvPr>
        </p:nvSpPr>
        <p:spPr>
          <a:xfrm>
            <a:off x="498261" y="3288560"/>
            <a:ext cx="1693710" cy="1120975"/>
          </a:xfrm>
          <a:prstGeom prst="rect">
            <a:avLst/>
          </a:prstGeom>
        </p:spPr>
        <p:txBody>
          <a:bodyPr/>
          <a:lstStyle>
            <a:lvl1pPr marL="0" indent="0">
              <a:lnSpc>
                <a:spcPct val="130000"/>
              </a:lnSpc>
              <a:spcBef>
                <a:spcPts val="0"/>
              </a:spcBef>
              <a:buSzPct val="130000"/>
              <a:buFontTx/>
              <a:buNone/>
              <a:defRPr sz="1000"/>
            </a:lvl1pPr>
            <a:lvl2pPr marL="685800" indent="-228600">
              <a:buSzPct val="130000"/>
              <a:buFont typeface="Arial" panose="020B0604020202020204" pitchFamily="34" charset="0"/>
              <a:buChar char="•"/>
              <a:defRPr sz="1000"/>
            </a:lvl2pPr>
          </a:lstStyle>
          <a:p>
            <a:pPr lvl="0"/>
            <a:r>
              <a:rPr lang="de-DE" dirty="0"/>
              <a:t>Text</a:t>
            </a:r>
          </a:p>
        </p:txBody>
      </p:sp>
      <p:sp>
        <p:nvSpPr>
          <p:cNvPr id="13" name="Inhaltsplatzhalter 2">
            <a:extLst>
              <a:ext uri="{FF2B5EF4-FFF2-40B4-BE49-F238E27FC236}">
                <a16:creationId xmlns:a16="http://schemas.microsoft.com/office/drawing/2014/main" id="{28ADC7B0-2401-C253-84B3-F129A150629C}"/>
              </a:ext>
            </a:extLst>
          </p:cNvPr>
          <p:cNvSpPr>
            <a:spLocks noGrp="1"/>
          </p:cNvSpPr>
          <p:nvPr>
            <p:ph idx="24" hasCustomPrompt="1"/>
          </p:nvPr>
        </p:nvSpPr>
        <p:spPr>
          <a:xfrm>
            <a:off x="498261" y="2856021"/>
            <a:ext cx="1693710" cy="384896"/>
          </a:xfrm>
          <a:prstGeom prst="rect">
            <a:avLst/>
          </a:prstGeom>
        </p:spPr>
        <p:txBody>
          <a:bodyPr/>
          <a:lstStyle>
            <a:lvl1pPr marL="0" indent="0">
              <a:lnSpc>
                <a:spcPct val="130000"/>
              </a:lnSpc>
              <a:spcBef>
                <a:spcPts val="0"/>
              </a:spcBef>
              <a:buSzPct val="130000"/>
              <a:buFontTx/>
              <a:buNone/>
              <a:defRPr sz="2000">
                <a:solidFill>
                  <a:srgbClr val="00729A"/>
                </a:solidFill>
                <a:latin typeface="GothamBold" pitchFamily="50" charset="0"/>
              </a:defRPr>
            </a:lvl1pPr>
            <a:lvl2pPr marL="685800" indent="-228600">
              <a:buSzPct val="130000"/>
              <a:buFont typeface="Arial" panose="020B0604020202020204" pitchFamily="34" charset="0"/>
              <a:buChar char="•"/>
              <a:defRPr sz="1000"/>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dirty="0" err="1">
                <a:solidFill>
                  <a:srgbClr val="00729A"/>
                </a:solidFill>
                <a:latin typeface="Times LT Std Semibold" pitchFamily="2" charset="0"/>
              </a:rPr>
              <a:t>One</a:t>
            </a:r>
            <a:endParaRPr lang="de-DE" sz="1600" b="1" dirty="0">
              <a:solidFill>
                <a:srgbClr val="00729A"/>
              </a:solidFill>
              <a:latin typeface="Times LT Std Semibold" pitchFamily="2" charset="0"/>
            </a:endParaRPr>
          </a:p>
        </p:txBody>
      </p:sp>
      <p:sp>
        <p:nvSpPr>
          <p:cNvPr id="14" name="Inhaltsplatzhalter 2">
            <a:extLst>
              <a:ext uri="{FF2B5EF4-FFF2-40B4-BE49-F238E27FC236}">
                <a16:creationId xmlns:a16="http://schemas.microsoft.com/office/drawing/2014/main" id="{9D5AF9E4-9060-38A5-7B5F-A9254C6C59DC}"/>
              </a:ext>
            </a:extLst>
          </p:cNvPr>
          <p:cNvSpPr>
            <a:spLocks noGrp="1"/>
          </p:cNvSpPr>
          <p:nvPr>
            <p:ph idx="25" hasCustomPrompt="1"/>
          </p:nvPr>
        </p:nvSpPr>
        <p:spPr>
          <a:xfrm>
            <a:off x="2647187" y="3288560"/>
            <a:ext cx="1693710" cy="1120975"/>
          </a:xfrm>
          <a:prstGeom prst="rect">
            <a:avLst/>
          </a:prstGeom>
        </p:spPr>
        <p:txBody>
          <a:bodyPr/>
          <a:lstStyle>
            <a:lvl1pPr marL="0" indent="0">
              <a:lnSpc>
                <a:spcPct val="130000"/>
              </a:lnSpc>
              <a:spcBef>
                <a:spcPts val="0"/>
              </a:spcBef>
              <a:buSzPct val="130000"/>
              <a:buFontTx/>
              <a:buNone/>
              <a:defRPr sz="1000"/>
            </a:lvl1pPr>
            <a:lvl2pPr marL="685800" indent="-228600">
              <a:buSzPct val="130000"/>
              <a:buFont typeface="Arial" panose="020B0604020202020204" pitchFamily="34" charset="0"/>
              <a:buChar char="•"/>
              <a:defRPr sz="1000"/>
            </a:lvl2pPr>
          </a:lstStyle>
          <a:p>
            <a:pPr lvl="0"/>
            <a:r>
              <a:rPr lang="de-DE" dirty="0"/>
              <a:t>Text</a:t>
            </a:r>
          </a:p>
        </p:txBody>
      </p:sp>
      <p:sp>
        <p:nvSpPr>
          <p:cNvPr id="15" name="Inhaltsplatzhalter 2">
            <a:extLst>
              <a:ext uri="{FF2B5EF4-FFF2-40B4-BE49-F238E27FC236}">
                <a16:creationId xmlns:a16="http://schemas.microsoft.com/office/drawing/2014/main" id="{C824CF46-0B77-0DB0-EDF3-7D4F3A7D594C}"/>
              </a:ext>
            </a:extLst>
          </p:cNvPr>
          <p:cNvSpPr>
            <a:spLocks noGrp="1"/>
          </p:cNvSpPr>
          <p:nvPr>
            <p:ph idx="26" hasCustomPrompt="1"/>
          </p:nvPr>
        </p:nvSpPr>
        <p:spPr>
          <a:xfrm>
            <a:off x="2647187" y="2856021"/>
            <a:ext cx="1693710" cy="384896"/>
          </a:xfrm>
          <a:prstGeom prst="rect">
            <a:avLst/>
          </a:prstGeom>
        </p:spPr>
        <p:txBody>
          <a:bodyPr/>
          <a:lstStyle>
            <a:lvl1pPr marL="0" indent="0">
              <a:lnSpc>
                <a:spcPct val="130000"/>
              </a:lnSpc>
              <a:spcBef>
                <a:spcPts val="0"/>
              </a:spcBef>
              <a:buSzPct val="130000"/>
              <a:buFontTx/>
              <a:buNone/>
              <a:defRPr sz="2000">
                <a:solidFill>
                  <a:srgbClr val="00729A"/>
                </a:solidFill>
                <a:latin typeface="GothamBold" pitchFamily="50" charset="0"/>
              </a:defRPr>
            </a:lvl1pPr>
            <a:lvl2pPr marL="685800" indent="-228600">
              <a:buSzPct val="130000"/>
              <a:buFont typeface="Arial" panose="020B0604020202020204" pitchFamily="34" charset="0"/>
              <a:buChar char="•"/>
              <a:defRPr sz="1000"/>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dirty="0" err="1">
                <a:solidFill>
                  <a:srgbClr val="00729A"/>
                </a:solidFill>
                <a:latin typeface="Times LT Std Semibold" pitchFamily="2" charset="0"/>
              </a:rPr>
              <a:t>Two</a:t>
            </a:r>
            <a:endParaRPr lang="de-DE" sz="1600" b="1" dirty="0">
              <a:solidFill>
                <a:srgbClr val="00729A"/>
              </a:solidFill>
              <a:latin typeface="Times LT Std Semibold" pitchFamily="2" charset="0"/>
            </a:endParaRPr>
          </a:p>
        </p:txBody>
      </p:sp>
      <p:sp>
        <p:nvSpPr>
          <p:cNvPr id="16" name="Inhaltsplatzhalter 2">
            <a:extLst>
              <a:ext uri="{FF2B5EF4-FFF2-40B4-BE49-F238E27FC236}">
                <a16:creationId xmlns:a16="http://schemas.microsoft.com/office/drawing/2014/main" id="{B2760A25-AA7B-9661-702E-B9402830CF4C}"/>
              </a:ext>
            </a:extLst>
          </p:cNvPr>
          <p:cNvSpPr>
            <a:spLocks noGrp="1"/>
          </p:cNvSpPr>
          <p:nvPr>
            <p:ph idx="27" hasCustomPrompt="1"/>
          </p:nvPr>
        </p:nvSpPr>
        <p:spPr>
          <a:xfrm>
            <a:off x="4788305" y="3288560"/>
            <a:ext cx="1693710" cy="1120975"/>
          </a:xfrm>
          <a:prstGeom prst="rect">
            <a:avLst/>
          </a:prstGeom>
        </p:spPr>
        <p:txBody>
          <a:bodyPr/>
          <a:lstStyle>
            <a:lvl1pPr marL="0" indent="0">
              <a:lnSpc>
                <a:spcPct val="130000"/>
              </a:lnSpc>
              <a:spcBef>
                <a:spcPts val="0"/>
              </a:spcBef>
              <a:buSzPct val="130000"/>
              <a:buFontTx/>
              <a:buNone/>
              <a:defRPr sz="1000"/>
            </a:lvl1pPr>
            <a:lvl2pPr marL="685800" indent="-228600">
              <a:buSzPct val="130000"/>
              <a:buFont typeface="Arial" panose="020B0604020202020204" pitchFamily="34" charset="0"/>
              <a:buChar char="•"/>
              <a:defRPr sz="1000"/>
            </a:lvl2pPr>
          </a:lstStyle>
          <a:p>
            <a:pPr lvl="0"/>
            <a:r>
              <a:rPr lang="de-DE" dirty="0"/>
              <a:t>Text</a:t>
            </a:r>
          </a:p>
        </p:txBody>
      </p:sp>
      <p:sp>
        <p:nvSpPr>
          <p:cNvPr id="17" name="Inhaltsplatzhalter 2">
            <a:extLst>
              <a:ext uri="{FF2B5EF4-FFF2-40B4-BE49-F238E27FC236}">
                <a16:creationId xmlns:a16="http://schemas.microsoft.com/office/drawing/2014/main" id="{41A40ED0-BD04-EEBB-5578-CF5EC19AD726}"/>
              </a:ext>
            </a:extLst>
          </p:cNvPr>
          <p:cNvSpPr>
            <a:spLocks noGrp="1"/>
          </p:cNvSpPr>
          <p:nvPr>
            <p:ph idx="28" hasCustomPrompt="1"/>
          </p:nvPr>
        </p:nvSpPr>
        <p:spPr>
          <a:xfrm>
            <a:off x="4788305" y="2856021"/>
            <a:ext cx="1693710" cy="384896"/>
          </a:xfrm>
          <a:prstGeom prst="rect">
            <a:avLst/>
          </a:prstGeom>
        </p:spPr>
        <p:txBody>
          <a:bodyPr/>
          <a:lstStyle>
            <a:lvl1pPr marL="0" indent="0">
              <a:lnSpc>
                <a:spcPct val="130000"/>
              </a:lnSpc>
              <a:spcBef>
                <a:spcPts val="0"/>
              </a:spcBef>
              <a:buSzPct val="130000"/>
              <a:buFontTx/>
              <a:buNone/>
              <a:defRPr sz="2000">
                <a:solidFill>
                  <a:srgbClr val="00729A"/>
                </a:solidFill>
                <a:latin typeface="GothamBold" pitchFamily="50" charset="0"/>
              </a:defRPr>
            </a:lvl1pPr>
            <a:lvl2pPr marL="685800" indent="-228600">
              <a:buSzPct val="130000"/>
              <a:buFont typeface="Arial" panose="020B0604020202020204" pitchFamily="34" charset="0"/>
              <a:buChar char="•"/>
              <a:defRPr sz="1000"/>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dirty="0" err="1">
                <a:solidFill>
                  <a:srgbClr val="00729A"/>
                </a:solidFill>
                <a:latin typeface="Times LT Std Semibold" pitchFamily="2" charset="0"/>
              </a:rPr>
              <a:t>Three</a:t>
            </a:r>
            <a:endParaRPr lang="de-DE" sz="1600" b="1" dirty="0">
              <a:solidFill>
                <a:srgbClr val="00729A"/>
              </a:solidFill>
              <a:latin typeface="Times LT Std Semibold" pitchFamily="2" charset="0"/>
            </a:endParaRPr>
          </a:p>
        </p:txBody>
      </p:sp>
      <p:sp>
        <p:nvSpPr>
          <p:cNvPr id="18" name="Inhaltsplatzhalter 2">
            <a:extLst>
              <a:ext uri="{FF2B5EF4-FFF2-40B4-BE49-F238E27FC236}">
                <a16:creationId xmlns:a16="http://schemas.microsoft.com/office/drawing/2014/main" id="{9C77FF1E-0B63-6126-8BD8-1350334B8DFA}"/>
              </a:ext>
            </a:extLst>
          </p:cNvPr>
          <p:cNvSpPr>
            <a:spLocks noGrp="1"/>
          </p:cNvSpPr>
          <p:nvPr>
            <p:ph idx="29" hasCustomPrompt="1"/>
          </p:nvPr>
        </p:nvSpPr>
        <p:spPr>
          <a:xfrm>
            <a:off x="6925699" y="3288560"/>
            <a:ext cx="1693710" cy="1120975"/>
          </a:xfrm>
          <a:prstGeom prst="rect">
            <a:avLst/>
          </a:prstGeom>
        </p:spPr>
        <p:txBody>
          <a:bodyPr/>
          <a:lstStyle>
            <a:lvl1pPr marL="0" indent="0">
              <a:lnSpc>
                <a:spcPct val="130000"/>
              </a:lnSpc>
              <a:spcBef>
                <a:spcPts val="0"/>
              </a:spcBef>
              <a:buSzPct val="130000"/>
              <a:buFontTx/>
              <a:buNone/>
              <a:defRPr sz="1000"/>
            </a:lvl1pPr>
            <a:lvl2pPr marL="685800" indent="-228600">
              <a:buSzPct val="130000"/>
              <a:buFont typeface="Arial" panose="020B0604020202020204" pitchFamily="34" charset="0"/>
              <a:buChar char="•"/>
              <a:defRPr sz="1000"/>
            </a:lvl2pPr>
          </a:lstStyle>
          <a:p>
            <a:pPr lvl="0"/>
            <a:r>
              <a:rPr lang="de-DE" dirty="0"/>
              <a:t>Text</a:t>
            </a:r>
          </a:p>
        </p:txBody>
      </p:sp>
      <p:sp>
        <p:nvSpPr>
          <p:cNvPr id="19" name="Inhaltsplatzhalter 2">
            <a:extLst>
              <a:ext uri="{FF2B5EF4-FFF2-40B4-BE49-F238E27FC236}">
                <a16:creationId xmlns:a16="http://schemas.microsoft.com/office/drawing/2014/main" id="{83FB7055-66E2-DAD9-F10F-17D4B97074FD}"/>
              </a:ext>
            </a:extLst>
          </p:cNvPr>
          <p:cNvSpPr>
            <a:spLocks noGrp="1"/>
          </p:cNvSpPr>
          <p:nvPr>
            <p:ph idx="30" hasCustomPrompt="1"/>
          </p:nvPr>
        </p:nvSpPr>
        <p:spPr>
          <a:xfrm>
            <a:off x="6925699" y="2856021"/>
            <a:ext cx="1693710" cy="384896"/>
          </a:xfrm>
          <a:prstGeom prst="rect">
            <a:avLst/>
          </a:prstGeom>
        </p:spPr>
        <p:txBody>
          <a:bodyPr/>
          <a:lstStyle>
            <a:lvl1pPr marL="0" indent="0">
              <a:lnSpc>
                <a:spcPct val="130000"/>
              </a:lnSpc>
              <a:spcBef>
                <a:spcPts val="0"/>
              </a:spcBef>
              <a:buSzPct val="130000"/>
              <a:buFontTx/>
              <a:buNone/>
              <a:defRPr sz="2000">
                <a:solidFill>
                  <a:srgbClr val="00729A"/>
                </a:solidFill>
                <a:latin typeface="GothamBold" pitchFamily="50" charset="0"/>
              </a:defRPr>
            </a:lvl1pPr>
            <a:lvl2pPr marL="685800" indent="-228600">
              <a:buSzPct val="130000"/>
              <a:buFont typeface="Arial" panose="020B0604020202020204" pitchFamily="34" charset="0"/>
              <a:buChar char="•"/>
              <a:defRPr sz="1000"/>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b="1" dirty="0" err="1">
                <a:solidFill>
                  <a:srgbClr val="00729A"/>
                </a:solidFill>
                <a:latin typeface="Times LT Std Semibold" pitchFamily="2" charset="0"/>
              </a:rPr>
              <a:t>Four</a:t>
            </a:r>
            <a:endParaRPr lang="de-DE" sz="1600" b="1" dirty="0">
              <a:solidFill>
                <a:srgbClr val="00729A"/>
              </a:solidFill>
              <a:latin typeface="Times LT Std Semibold" pitchFamily="2" charset="0"/>
            </a:endParaRPr>
          </a:p>
        </p:txBody>
      </p:sp>
      <p:sp>
        <p:nvSpPr>
          <p:cNvPr id="20" name="Titel 1">
            <a:extLst>
              <a:ext uri="{FF2B5EF4-FFF2-40B4-BE49-F238E27FC236}">
                <a16:creationId xmlns:a16="http://schemas.microsoft.com/office/drawing/2014/main" id="{9861DCCF-23F4-2DAA-4E3B-79364D8BAE1A}"/>
              </a:ext>
            </a:extLst>
          </p:cNvPr>
          <p:cNvSpPr>
            <a:spLocks noGrp="1"/>
          </p:cNvSpPr>
          <p:nvPr>
            <p:ph type="title" hasCustomPrompt="1"/>
          </p:nvPr>
        </p:nvSpPr>
        <p:spPr>
          <a:xfrm>
            <a:off x="287524" y="365476"/>
            <a:ext cx="4466468" cy="535531"/>
          </a:xfrm>
          <a:prstGeom prst="rect">
            <a:avLst/>
          </a:prstGeom>
        </p:spPr>
        <p:txBody>
          <a:bodyPr>
            <a:spAutoFit/>
          </a:bodyPr>
          <a:lstStyle>
            <a:lvl1pPr algn="l">
              <a:defRPr sz="3200">
                <a:latin typeface="GothamMedium" pitchFamily="50" charset="0"/>
              </a:defRPr>
            </a:lvl1pPr>
          </a:lstStyle>
          <a:p>
            <a:r>
              <a:rPr lang="en-US" noProof="0" dirty="0"/>
              <a:t>Headline</a:t>
            </a:r>
          </a:p>
        </p:txBody>
      </p:sp>
    </p:spTree>
    <p:extLst>
      <p:ext uri="{BB962C8B-B14F-4D97-AF65-F5344CB8AC3E}">
        <p14:creationId xmlns:p14="http://schemas.microsoft.com/office/powerpoint/2010/main" val="1433417116"/>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12818"/>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9E49D9CE-7C0C-8705-B5DD-E8BE3F2E309F}"/>
              </a:ext>
            </a:extLst>
          </p:cNvPr>
          <p:cNvSpPr/>
          <p:nvPr userDrawn="1"/>
        </p:nvSpPr>
        <p:spPr bwMode="auto">
          <a:xfrm>
            <a:off x="935038" y="2067694"/>
            <a:ext cx="828000" cy="1080000"/>
          </a:xfrm>
          <a:prstGeom prst="rect">
            <a:avLst/>
          </a:prstGeom>
          <a:solidFill>
            <a:schemeClr val="bg2"/>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de-DE" dirty="0"/>
          </a:p>
        </p:txBody>
      </p:sp>
      <p:pic>
        <p:nvPicPr>
          <p:cNvPr id="4" name="Grafik 3">
            <a:extLst>
              <a:ext uri="{FF2B5EF4-FFF2-40B4-BE49-F238E27FC236}">
                <a16:creationId xmlns:a16="http://schemas.microsoft.com/office/drawing/2014/main" id="{B6B670C4-B484-95C9-06FC-AC4900E496E1}"/>
              </a:ext>
            </a:extLst>
          </p:cNvPr>
          <p:cNvPicPr>
            <a:picLocks noChangeAspect="1"/>
          </p:cNvPicPr>
          <p:nvPr userDrawn="1"/>
        </p:nvPicPr>
        <p:blipFill>
          <a:blip r:embed="rId2"/>
          <a:stretch>
            <a:fillRect/>
          </a:stretch>
        </p:blipFill>
        <p:spPr>
          <a:xfrm>
            <a:off x="935596" y="2259206"/>
            <a:ext cx="792088" cy="888488"/>
          </a:xfrm>
          <a:prstGeom prst="rect">
            <a:avLst/>
          </a:prstGeom>
        </p:spPr>
      </p:pic>
      <p:grpSp>
        <p:nvGrpSpPr>
          <p:cNvPr id="5" name="Gruppieren 4">
            <a:extLst>
              <a:ext uri="{FF2B5EF4-FFF2-40B4-BE49-F238E27FC236}">
                <a16:creationId xmlns:a16="http://schemas.microsoft.com/office/drawing/2014/main" id="{6A7D1B12-F3ED-4AFE-4ED6-57F182BFB779}"/>
              </a:ext>
            </a:extLst>
          </p:cNvPr>
          <p:cNvGrpSpPr/>
          <p:nvPr userDrawn="1"/>
        </p:nvGrpSpPr>
        <p:grpSpPr>
          <a:xfrm>
            <a:off x="4865530" y="2067694"/>
            <a:ext cx="828000" cy="1080000"/>
            <a:chOff x="4865530" y="2067694"/>
            <a:chExt cx="828000" cy="1080000"/>
          </a:xfrm>
        </p:grpSpPr>
        <p:sp>
          <p:nvSpPr>
            <p:cNvPr id="6" name="Rechteck 5">
              <a:extLst>
                <a:ext uri="{FF2B5EF4-FFF2-40B4-BE49-F238E27FC236}">
                  <a16:creationId xmlns:a16="http://schemas.microsoft.com/office/drawing/2014/main" id="{77CB1D0B-9538-5A71-EFB1-58DD28966792}"/>
                </a:ext>
              </a:extLst>
            </p:cNvPr>
            <p:cNvSpPr/>
            <p:nvPr/>
          </p:nvSpPr>
          <p:spPr bwMode="auto">
            <a:xfrm>
              <a:off x="4865530" y="2067694"/>
              <a:ext cx="828000" cy="1080000"/>
            </a:xfrm>
            <a:prstGeom prst="rect">
              <a:avLst/>
            </a:prstGeom>
            <a:solidFill>
              <a:schemeClr val="bg2"/>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de-DE" dirty="0"/>
            </a:p>
          </p:txBody>
        </p:sp>
        <p:pic>
          <p:nvPicPr>
            <p:cNvPr id="7" name="Grafik 6">
              <a:extLst>
                <a:ext uri="{FF2B5EF4-FFF2-40B4-BE49-F238E27FC236}">
                  <a16:creationId xmlns:a16="http://schemas.microsoft.com/office/drawing/2014/main" id="{720734E5-A0FE-8E62-84CB-6D81F0B27BE3}"/>
                </a:ext>
              </a:extLst>
            </p:cNvPr>
            <p:cNvPicPr>
              <a:picLocks noChangeAspect="1"/>
            </p:cNvPicPr>
            <p:nvPr/>
          </p:nvPicPr>
          <p:blipFill>
            <a:blip r:embed="rId3"/>
            <a:stretch>
              <a:fillRect/>
            </a:stretch>
          </p:blipFill>
          <p:spPr>
            <a:xfrm>
              <a:off x="4885501" y="2283718"/>
              <a:ext cx="798569" cy="863976"/>
            </a:xfrm>
            <a:prstGeom prst="rect">
              <a:avLst/>
            </a:prstGeom>
          </p:spPr>
        </p:pic>
      </p:grpSp>
      <p:sp>
        <p:nvSpPr>
          <p:cNvPr id="8" name="Rechteck 7">
            <a:extLst>
              <a:ext uri="{FF2B5EF4-FFF2-40B4-BE49-F238E27FC236}">
                <a16:creationId xmlns:a16="http://schemas.microsoft.com/office/drawing/2014/main" id="{886B1D6E-02FE-5845-FB9B-E6C054D61BC5}"/>
              </a:ext>
            </a:extLst>
          </p:cNvPr>
          <p:cNvSpPr/>
          <p:nvPr userDrawn="1"/>
        </p:nvSpPr>
        <p:spPr bwMode="auto">
          <a:xfrm>
            <a:off x="935038" y="3468790"/>
            <a:ext cx="828000" cy="1080000"/>
          </a:xfrm>
          <a:prstGeom prst="rect">
            <a:avLst/>
          </a:prstGeom>
          <a:solidFill>
            <a:schemeClr val="bg2"/>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de-DE" dirty="0"/>
          </a:p>
        </p:txBody>
      </p:sp>
      <p:pic>
        <p:nvPicPr>
          <p:cNvPr id="9" name="Grafik 8">
            <a:extLst>
              <a:ext uri="{FF2B5EF4-FFF2-40B4-BE49-F238E27FC236}">
                <a16:creationId xmlns:a16="http://schemas.microsoft.com/office/drawing/2014/main" id="{6A947BCE-EE24-16ED-7ED7-2B55C24EF868}"/>
              </a:ext>
            </a:extLst>
          </p:cNvPr>
          <p:cNvPicPr>
            <a:picLocks noChangeAspect="1"/>
          </p:cNvPicPr>
          <p:nvPr userDrawn="1"/>
        </p:nvPicPr>
        <p:blipFill>
          <a:blip r:embed="rId3"/>
          <a:stretch>
            <a:fillRect/>
          </a:stretch>
        </p:blipFill>
        <p:spPr>
          <a:xfrm>
            <a:off x="955009" y="3684814"/>
            <a:ext cx="798569" cy="863976"/>
          </a:xfrm>
          <a:prstGeom prst="rect">
            <a:avLst/>
          </a:prstGeom>
        </p:spPr>
      </p:pic>
      <p:grpSp>
        <p:nvGrpSpPr>
          <p:cNvPr id="10" name="Gruppieren 9">
            <a:extLst>
              <a:ext uri="{FF2B5EF4-FFF2-40B4-BE49-F238E27FC236}">
                <a16:creationId xmlns:a16="http://schemas.microsoft.com/office/drawing/2014/main" id="{A5964DA7-B1D7-0B3F-CD38-2E2C9E202ABA}"/>
              </a:ext>
            </a:extLst>
          </p:cNvPr>
          <p:cNvGrpSpPr/>
          <p:nvPr userDrawn="1"/>
        </p:nvGrpSpPr>
        <p:grpSpPr>
          <a:xfrm>
            <a:off x="4865530" y="3468790"/>
            <a:ext cx="828000" cy="1080000"/>
            <a:chOff x="4860013" y="3468790"/>
            <a:chExt cx="828000" cy="1080000"/>
          </a:xfrm>
        </p:grpSpPr>
        <p:sp>
          <p:nvSpPr>
            <p:cNvPr id="11" name="Rechteck 10">
              <a:extLst>
                <a:ext uri="{FF2B5EF4-FFF2-40B4-BE49-F238E27FC236}">
                  <a16:creationId xmlns:a16="http://schemas.microsoft.com/office/drawing/2014/main" id="{2E0CB9BB-630A-7659-A09C-3B828429E20B}"/>
                </a:ext>
              </a:extLst>
            </p:cNvPr>
            <p:cNvSpPr/>
            <p:nvPr/>
          </p:nvSpPr>
          <p:spPr bwMode="auto">
            <a:xfrm>
              <a:off x="4860013" y="3468790"/>
              <a:ext cx="828000" cy="1080000"/>
            </a:xfrm>
            <a:prstGeom prst="rect">
              <a:avLst/>
            </a:prstGeom>
            <a:solidFill>
              <a:schemeClr val="bg2"/>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de-DE" dirty="0"/>
            </a:p>
          </p:txBody>
        </p:sp>
        <p:pic>
          <p:nvPicPr>
            <p:cNvPr id="12" name="Grafik 11">
              <a:extLst>
                <a:ext uri="{FF2B5EF4-FFF2-40B4-BE49-F238E27FC236}">
                  <a16:creationId xmlns:a16="http://schemas.microsoft.com/office/drawing/2014/main" id="{707809B1-E93E-C954-45D0-08EBCDC7FA67}"/>
                </a:ext>
              </a:extLst>
            </p:cNvPr>
            <p:cNvPicPr>
              <a:picLocks noChangeAspect="1"/>
            </p:cNvPicPr>
            <p:nvPr/>
          </p:nvPicPr>
          <p:blipFill>
            <a:blip r:embed="rId2"/>
            <a:stretch>
              <a:fillRect/>
            </a:stretch>
          </p:blipFill>
          <p:spPr>
            <a:xfrm>
              <a:off x="4860571" y="3660302"/>
              <a:ext cx="792088" cy="888488"/>
            </a:xfrm>
            <a:prstGeom prst="rect">
              <a:avLst/>
            </a:prstGeom>
          </p:spPr>
        </p:pic>
      </p:grpSp>
      <p:sp>
        <p:nvSpPr>
          <p:cNvPr id="13" name="Bildplatzhalter 2">
            <a:extLst>
              <a:ext uri="{FF2B5EF4-FFF2-40B4-BE49-F238E27FC236}">
                <a16:creationId xmlns:a16="http://schemas.microsoft.com/office/drawing/2014/main" id="{533C7892-2F56-D5A0-27AD-8FFC90A16B94}"/>
              </a:ext>
            </a:extLst>
          </p:cNvPr>
          <p:cNvSpPr>
            <a:spLocks noGrp="1"/>
          </p:cNvSpPr>
          <p:nvPr>
            <p:ph type="pic" idx="14" hasCustomPrompt="1"/>
          </p:nvPr>
        </p:nvSpPr>
        <p:spPr>
          <a:xfrm>
            <a:off x="935038" y="2067695"/>
            <a:ext cx="818540" cy="1080000"/>
          </a:xfrm>
          <a:prstGeom prst="rect">
            <a:avLst/>
          </a:prstGeom>
          <a:solidFill>
            <a:schemeClr val="bg1">
              <a:lumMod val="95000"/>
            </a:schemeClr>
          </a:solid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to insert content</a:t>
            </a:r>
          </a:p>
        </p:txBody>
      </p:sp>
      <p:sp>
        <p:nvSpPr>
          <p:cNvPr id="14" name="Bildplatzhalter 2">
            <a:extLst>
              <a:ext uri="{FF2B5EF4-FFF2-40B4-BE49-F238E27FC236}">
                <a16:creationId xmlns:a16="http://schemas.microsoft.com/office/drawing/2014/main" id="{E2A51988-C7EA-AAE6-C0C5-84C967D70AA2}"/>
              </a:ext>
            </a:extLst>
          </p:cNvPr>
          <p:cNvSpPr>
            <a:spLocks noGrp="1"/>
          </p:cNvSpPr>
          <p:nvPr>
            <p:ph type="pic" idx="20" hasCustomPrompt="1"/>
          </p:nvPr>
        </p:nvSpPr>
        <p:spPr>
          <a:xfrm>
            <a:off x="4870260" y="2067695"/>
            <a:ext cx="818540" cy="1080000"/>
          </a:xfrm>
          <a:prstGeom prst="rect">
            <a:avLst/>
          </a:prstGeom>
          <a:solidFill>
            <a:schemeClr val="bg1">
              <a:lumMod val="95000"/>
            </a:schemeClr>
          </a:solid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to insert content</a:t>
            </a:r>
          </a:p>
        </p:txBody>
      </p:sp>
      <p:sp>
        <p:nvSpPr>
          <p:cNvPr id="15" name="Bildplatzhalter 2">
            <a:extLst>
              <a:ext uri="{FF2B5EF4-FFF2-40B4-BE49-F238E27FC236}">
                <a16:creationId xmlns:a16="http://schemas.microsoft.com/office/drawing/2014/main" id="{4DF85D37-5AD1-A2E7-7B9C-722D218B16A0}"/>
              </a:ext>
            </a:extLst>
          </p:cNvPr>
          <p:cNvSpPr>
            <a:spLocks noGrp="1"/>
          </p:cNvSpPr>
          <p:nvPr>
            <p:ph type="pic" idx="21" hasCustomPrompt="1"/>
          </p:nvPr>
        </p:nvSpPr>
        <p:spPr>
          <a:xfrm>
            <a:off x="938241" y="3468790"/>
            <a:ext cx="818540" cy="1080000"/>
          </a:xfrm>
          <a:prstGeom prst="rect">
            <a:avLst/>
          </a:prstGeom>
          <a:solidFill>
            <a:schemeClr val="bg1">
              <a:lumMod val="95000"/>
            </a:schemeClr>
          </a:solid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to insert content</a:t>
            </a:r>
          </a:p>
        </p:txBody>
      </p:sp>
      <p:sp>
        <p:nvSpPr>
          <p:cNvPr id="16" name="Bildplatzhalter 2">
            <a:extLst>
              <a:ext uri="{FF2B5EF4-FFF2-40B4-BE49-F238E27FC236}">
                <a16:creationId xmlns:a16="http://schemas.microsoft.com/office/drawing/2014/main" id="{8529429C-8933-1C53-64D8-8F65E1626299}"/>
              </a:ext>
            </a:extLst>
          </p:cNvPr>
          <p:cNvSpPr>
            <a:spLocks noGrp="1"/>
          </p:cNvSpPr>
          <p:nvPr>
            <p:ph type="pic" idx="22" hasCustomPrompt="1"/>
          </p:nvPr>
        </p:nvSpPr>
        <p:spPr>
          <a:xfrm>
            <a:off x="4870362" y="3472718"/>
            <a:ext cx="818540" cy="1080000"/>
          </a:xfrm>
          <a:prstGeom prst="rect">
            <a:avLst/>
          </a:prstGeom>
          <a:solidFill>
            <a:schemeClr val="bg1">
              <a:lumMod val="95000"/>
            </a:schemeClr>
          </a:solid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to insert content</a:t>
            </a:r>
          </a:p>
        </p:txBody>
      </p:sp>
      <p:sp>
        <p:nvSpPr>
          <p:cNvPr id="17" name="Inhaltsplatzhalter 2">
            <a:extLst>
              <a:ext uri="{FF2B5EF4-FFF2-40B4-BE49-F238E27FC236}">
                <a16:creationId xmlns:a16="http://schemas.microsoft.com/office/drawing/2014/main" id="{0301A0DA-35B4-94EF-1284-85847A5B28AD}"/>
              </a:ext>
            </a:extLst>
          </p:cNvPr>
          <p:cNvSpPr>
            <a:spLocks noGrp="1"/>
          </p:cNvSpPr>
          <p:nvPr>
            <p:ph idx="1" hasCustomPrompt="1"/>
          </p:nvPr>
        </p:nvSpPr>
        <p:spPr>
          <a:xfrm>
            <a:off x="1919074" y="2067695"/>
            <a:ext cx="2655323" cy="396044"/>
          </a:xfrm>
          <a:prstGeom prst="rect">
            <a:avLst/>
          </a:prstGeom>
        </p:spPr>
        <p:txBody>
          <a:bodyPr/>
          <a:lstStyle>
            <a:lvl1pPr marL="0" indent="0">
              <a:lnSpc>
                <a:spcPct val="100000"/>
              </a:lnSpc>
              <a:spcBef>
                <a:spcPts val="0"/>
              </a:spcBef>
              <a:buSzPct val="130000"/>
              <a:buFontTx/>
              <a:buNone/>
              <a:defRPr sz="1000">
                <a:latin typeface="+mj-lt"/>
              </a:defRPr>
            </a:lvl1pPr>
            <a:lvl2pPr marL="457200" indent="0">
              <a:buSzPct val="130000"/>
              <a:buFont typeface="Arial" panose="020B0604020202020204" pitchFamily="34" charset="0"/>
              <a:buNone/>
              <a:defRPr sz="1000"/>
            </a:lvl2pPr>
          </a:lstStyle>
          <a:p>
            <a:r>
              <a:rPr lang="en-US" sz="1000" dirty="0"/>
              <a:t>Name Family name</a:t>
            </a:r>
            <a:br>
              <a:rPr lang="en-US" sz="1000" dirty="0"/>
            </a:br>
            <a:r>
              <a:rPr lang="en-US" sz="1000" dirty="0"/>
              <a:t>Position</a:t>
            </a:r>
          </a:p>
        </p:txBody>
      </p:sp>
      <p:sp>
        <p:nvSpPr>
          <p:cNvPr id="18" name="Inhaltsplatzhalter 2">
            <a:extLst>
              <a:ext uri="{FF2B5EF4-FFF2-40B4-BE49-F238E27FC236}">
                <a16:creationId xmlns:a16="http://schemas.microsoft.com/office/drawing/2014/main" id="{D8AB8AF0-8CC5-5BCC-0841-2AC2D99B4EB3}"/>
              </a:ext>
            </a:extLst>
          </p:cNvPr>
          <p:cNvSpPr>
            <a:spLocks noGrp="1"/>
          </p:cNvSpPr>
          <p:nvPr>
            <p:ph idx="23" hasCustomPrompt="1"/>
          </p:nvPr>
        </p:nvSpPr>
        <p:spPr>
          <a:xfrm>
            <a:off x="1916676" y="2450427"/>
            <a:ext cx="2655323" cy="314533"/>
          </a:xfrm>
          <a:prstGeom prst="rect">
            <a:avLst/>
          </a:prstGeom>
        </p:spPr>
        <p:txBody>
          <a:bodyPr/>
          <a:lstStyle>
            <a:lvl1pPr marL="0" indent="0">
              <a:lnSpc>
                <a:spcPct val="100000"/>
              </a:lnSpc>
              <a:spcBef>
                <a:spcPts val="0"/>
              </a:spcBef>
              <a:buSzPct val="130000"/>
              <a:buFontTx/>
              <a:buNone/>
              <a:defRPr sz="1000">
                <a:latin typeface="+mn-lt"/>
              </a:defRPr>
            </a:lvl1pPr>
            <a:lvl2pPr marL="457200" indent="0">
              <a:buSzPct val="130000"/>
              <a:buFont typeface="Arial" panose="020B0604020202020204" pitchFamily="34" charset="0"/>
              <a:buNone/>
              <a:defRPr sz="1000"/>
            </a:lvl2pPr>
          </a:lstStyle>
          <a:p>
            <a:r>
              <a:rPr lang="en-US" sz="1000" dirty="0"/>
              <a:t>name.familyname@degruyter.com</a:t>
            </a:r>
          </a:p>
        </p:txBody>
      </p:sp>
      <p:sp>
        <p:nvSpPr>
          <p:cNvPr id="19" name="Inhaltsplatzhalter 2">
            <a:extLst>
              <a:ext uri="{FF2B5EF4-FFF2-40B4-BE49-F238E27FC236}">
                <a16:creationId xmlns:a16="http://schemas.microsoft.com/office/drawing/2014/main" id="{D3E9DAD1-971D-2A8B-1326-9D272849ABCE}"/>
              </a:ext>
            </a:extLst>
          </p:cNvPr>
          <p:cNvSpPr>
            <a:spLocks noGrp="1"/>
          </p:cNvSpPr>
          <p:nvPr>
            <p:ph idx="24" hasCustomPrompt="1"/>
          </p:nvPr>
        </p:nvSpPr>
        <p:spPr>
          <a:xfrm>
            <a:off x="1919074" y="3468790"/>
            <a:ext cx="2655323" cy="396044"/>
          </a:xfrm>
          <a:prstGeom prst="rect">
            <a:avLst/>
          </a:prstGeom>
        </p:spPr>
        <p:txBody>
          <a:bodyPr/>
          <a:lstStyle>
            <a:lvl1pPr marL="0" indent="0">
              <a:lnSpc>
                <a:spcPct val="100000"/>
              </a:lnSpc>
              <a:spcBef>
                <a:spcPts val="0"/>
              </a:spcBef>
              <a:buSzPct val="130000"/>
              <a:buFontTx/>
              <a:buNone/>
              <a:defRPr sz="1000">
                <a:latin typeface="+mj-lt"/>
              </a:defRPr>
            </a:lvl1pPr>
            <a:lvl2pPr marL="457200" indent="0">
              <a:buSzPct val="130000"/>
              <a:buFont typeface="Arial" panose="020B0604020202020204" pitchFamily="34" charset="0"/>
              <a:buNone/>
              <a:defRPr sz="1000"/>
            </a:lvl2pPr>
          </a:lstStyle>
          <a:p>
            <a:r>
              <a:rPr lang="en-US" sz="1000" dirty="0"/>
              <a:t>Name Family name</a:t>
            </a:r>
            <a:br>
              <a:rPr lang="en-US" sz="1000" dirty="0"/>
            </a:br>
            <a:r>
              <a:rPr lang="en-US" sz="1000" dirty="0"/>
              <a:t>Position</a:t>
            </a:r>
          </a:p>
        </p:txBody>
      </p:sp>
      <p:sp>
        <p:nvSpPr>
          <p:cNvPr id="20" name="Inhaltsplatzhalter 2">
            <a:extLst>
              <a:ext uri="{FF2B5EF4-FFF2-40B4-BE49-F238E27FC236}">
                <a16:creationId xmlns:a16="http://schemas.microsoft.com/office/drawing/2014/main" id="{33202193-B4E8-BAFF-D281-5005EBA6AED0}"/>
              </a:ext>
            </a:extLst>
          </p:cNvPr>
          <p:cNvSpPr>
            <a:spLocks noGrp="1"/>
          </p:cNvSpPr>
          <p:nvPr>
            <p:ph idx="25" hasCustomPrompt="1"/>
          </p:nvPr>
        </p:nvSpPr>
        <p:spPr>
          <a:xfrm>
            <a:off x="1916676" y="3851522"/>
            <a:ext cx="2655323" cy="314533"/>
          </a:xfrm>
          <a:prstGeom prst="rect">
            <a:avLst/>
          </a:prstGeom>
        </p:spPr>
        <p:txBody>
          <a:bodyPr/>
          <a:lstStyle>
            <a:lvl1pPr marL="0" indent="0">
              <a:lnSpc>
                <a:spcPct val="100000"/>
              </a:lnSpc>
              <a:spcBef>
                <a:spcPts val="0"/>
              </a:spcBef>
              <a:buSzPct val="130000"/>
              <a:buFontTx/>
              <a:buNone/>
              <a:defRPr sz="1000">
                <a:latin typeface="+mn-lt"/>
              </a:defRPr>
            </a:lvl1pPr>
            <a:lvl2pPr marL="457200" indent="0">
              <a:buSzPct val="130000"/>
              <a:buFont typeface="Arial" panose="020B0604020202020204" pitchFamily="34" charset="0"/>
              <a:buNone/>
              <a:defRPr sz="1000"/>
            </a:lvl2pPr>
          </a:lstStyle>
          <a:p>
            <a:r>
              <a:rPr lang="en-US" sz="1000" dirty="0"/>
              <a:t>name.familyname@degruyter.com</a:t>
            </a:r>
          </a:p>
        </p:txBody>
      </p:sp>
      <p:sp>
        <p:nvSpPr>
          <p:cNvPr id="21" name="Inhaltsplatzhalter 2">
            <a:extLst>
              <a:ext uri="{FF2B5EF4-FFF2-40B4-BE49-F238E27FC236}">
                <a16:creationId xmlns:a16="http://schemas.microsoft.com/office/drawing/2014/main" id="{1D6478C6-EDA3-74C1-C7CB-F31093710B23}"/>
              </a:ext>
            </a:extLst>
          </p:cNvPr>
          <p:cNvSpPr>
            <a:spLocks noGrp="1"/>
          </p:cNvSpPr>
          <p:nvPr>
            <p:ph idx="26" hasCustomPrompt="1"/>
          </p:nvPr>
        </p:nvSpPr>
        <p:spPr>
          <a:xfrm>
            <a:off x="5886776" y="2067695"/>
            <a:ext cx="2655323" cy="396044"/>
          </a:xfrm>
          <a:prstGeom prst="rect">
            <a:avLst/>
          </a:prstGeom>
        </p:spPr>
        <p:txBody>
          <a:bodyPr/>
          <a:lstStyle>
            <a:lvl1pPr marL="0" indent="0">
              <a:lnSpc>
                <a:spcPct val="100000"/>
              </a:lnSpc>
              <a:spcBef>
                <a:spcPts val="0"/>
              </a:spcBef>
              <a:buSzPct val="130000"/>
              <a:buFontTx/>
              <a:buNone/>
              <a:defRPr sz="1000">
                <a:latin typeface="+mj-lt"/>
              </a:defRPr>
            </a:lvl1pPr>
            <a:lvl2pPr marL="457200" indent="0">
              <a:buSzPct val="130000"/>
              <a:buFont typeface="Arial" panose="020B0604020202020204" pitchFamily="34" charset="0"/>
              <a:buNone/>
              <a:defRPr sz="1000"/>
            </a:lvl2pPr>
          </a:lstStyle>
          <a:p>
            <a:r>
              <a:rPr lang="en-US" sz="1000" dirty="0"/>
              <a:t>Name Family name</a:t>
            </a:r>
            <a:br>
              <a:rPr lang="en-US" sz="1000" dirty="0"/>
            </a:br>
            <a:r>
              <a:rPr lang="en-US" sz="1000" dirty="0"/>
              <a:t>Position</a:t>
            </a:r>
          </a:p>
        </p:txBody>
      </p:sp>
      <p:sp>
        <p:nvSpPr>
          <p:cNvPr id="22" name="Inhaltsplatzhalter 2">
            <a:extLst>
              <a:ext uri="{FF2B5EF4-FFF2-40B4-BE49-F238E27FC236}">
                <a16:creationId xmlns:a16="http://schemas.microsoft.com/office/drawing/2014/main" id="{CDE0663C-422B-3135-99FB-6E1C1D55B025}"/>
              </a:ext>
            </a:extLst>
          </p:cNvPr>
          <p:cNvSpPr>
            <a:spLocks noGrp="1"/>
          </p:cNvSpPr>
          <p:nvPr>
            <p:ph idx="27" hasCustomPrompt="1"/>
          </p:nvPr>
        </p:nvSpPr>
        <p:spPr>
          <a:xfrm>
            <a:off x="5884378" y="2450427"/>
            <a:ext cx="2655323" cy="314533"/>
          </a:xfrm>
          <a:prstGeom prst="rect">
            <a:avLst/>
          </a:prstGeom>
        </p:spPr>
        <p:txBody>
          <a:bodyPr/>
          <a:lstStyle>
            <a:lvl1pPr marL="0" indent="0">
              <a:lnSpc>
                <a:spcPct val="100000"/>
              </a:lnSpc>
              <a:spcBef>
                <a:spcPts val="0"/>
              </a:spcBef>
              <a:buSzPct val="130000"/>
              <a:buFontTx/>
              <a:buNone/>
              <a:defRPr sz="1000">
                <a:latin typeface="+mn-lt"/>
              </a:defRPr>
            </a:lvl1pPr>
            <a:lvl2pPr marL="457200" indent="0">
              <a:buSzPct val="130000"/>
              <a:buFont typeface="Arial" panose="020B0604020202020204" pitchFamily="34" charset="0"/>
              <a:buNone/>
              <a:defRPr sz="1000"/>
            </a:lvl2pPr>
          </a:lstStyle>
          <a:p>
            <a:r>
              <a:rPr lang="en-US" sz="1000" dirty="0"/>
              <a:t>name.familyname@degruyter.com</a:t>
            </a:r>
          </a:p>
        </p:txBody>
      </p:sp>
      <p:sp>
        <p:nvSpPr>
          <p:cNvPr id="23" name="Inhaltsplatzhalter 2">
            <a:extLst>
              <a:ext uri="{FF2B5EF4-FFF2-40B4-BE49-F238E27FC236}">
                <a16:creationId xmlns:a16="http://schemas.microsoft.com/office/drawing/2014/main" id="{98BD5924-C88F-D933-4FB8-2C75DEE18FE4}"/>
              </a:ext>
            </a:extLst>
          </p:cNvPr>
          <p:cNvSpPr>
            <a:spLocks noGrp="1"/>
          </p:cNvSpPr>
          <p:nvPr>
            <p:ph idx="28" hasCustomPrompt="1"/>
          </p:nvPr>
        </p:nvSpPr>
        <p:spPr>
          <a:xfrm>
            <a:off x="5886776" y="3468790"/>
            <a:ext cx="2655323" cy="396044"/>
          </a:xfrm>
          <a:prstGeom prst="rect">
            <a:avLst/>
          </a:prstGeom>
        </p:spPr>
        <p:txBody>
          <a:bodyPr/>
          <a:lstStyle>
            <a:lvl1pPr marL="0" indent="0">
              <a:lnSpc>
                <a:spcPct val="100000"/>
              </a:lnSpc>
              <a:spcBef>
                <a:spcPts val="0"/>
              </a:spcBef>
              <a:buSzPct val="130000"/>
              <a:buFontTx/>
              <a:buNone/>
              <a:defRPr sz="1000">
                <a:latin typeface="+mj-lt"/>
              </a:defRPr>
            </a:lvl1pPr>
            <a:lvl2pPr marL="457200" indent="0">
              <a:buSzPct val="130000"/>
              <a:buFont typeface="Arial" panose="020B0604020202020204" pitchFamily="34" charset="0"/>
              <a:buNone/>
              <a:defRPr sz="1000"/>
            </a:lvl2pPr>
          </a:lstStyle>
          <a:p>
            <a:r>
              <a:rPr lang="en-US" sz="1000" dirty="0"/>
              <a:t>Name Family name</a:t>
            </a:r>
            <a:br>
              <a:rPr lang="en-US" sz="1000" dirty="0"/>
            </a:br>
            <a:r>
              <a:rPr lang="en-US" sz="1000" dirty="0"/>
              <a:t>Position</a:t>
            </a:r>
          </a:p>
        </p:txBody>
      </p:sp>
      <p:sp>
        <p:nvSpPr>
          <p:cNvPr id="24" name="Inhaltsplatzhalter 2">
            <a:extLst>
              <a:ext uri="{FF2B5EF4-FFF2-40B4-BE49-F238E27FC236}">
                <a16:creationId xmlns:a16="http://schemas.microsoft.com/office/drawing/2014/main" id="{BE65B29B-3781-5D64-1340-94FF68DEECD6}"/>
              </a:ext>
            </a:extLst>
          </p:cNvPr>
          <p:cNvSpPr>
            <a:spLocks noGrp="1"/>
          </p:cNvSpPr>
          <p:nvPr>
            <p:ph idx="29" hasCustomPrompt="1"/>
          </p:nvPr>
        </p:nvSpPr>
        <p:spPr>
          <a:xfrm>
            <a:off x="5884378" y="3851522"/>
            <a:ext cx="2655323" cy="314533"/>
          </a:xfrm>
          <a:prstGeom prst="rect">
            <a:avLst/>
          </a:prstGeom>
        </p:spPr>
        <p:txBody>
          <a:bodyPr/>
          <a:lstStyle>
            <a:lvl1pPr marL="0" indent="0">
              <a:lnSpc>
                <a:spcPct val="100000"/>
              </a:lnSpc>
              <a:spcBef>
                <a:spcPts val="0"/>
              </a:spcBef>
              <a:buSzPct val="130000"/>
              <a:buFontTx/>
              <a:buNone/>
              <a:defRPr sz="1000">
                <a:latin typeface="+mn-lt"/>
              </a:defRPr>
            </a:lvl1pPr>
            <a:lvl2pPr marL="457200" indent="0">
              <a:buSzPct val="130000"/>
              <a:buFont typeface="Arial" panose="020B0604020202020204" pitchFamily="34" charset="0"/>
              <a:buNone/>
              <a:defRPr sz="1000"/>
            </a:lvl2pPr>
          </a:lstStyle>
          <a:p>
            <a:r>
              <a:rPr lang="en-US" sz="1000" dirty="0"/>
              <a:t>name.familyname@degruyter.com</a:t>
            </a:r>
          </a:p>
        </p:txBody>
      </p:sp>
      <p:sp>
        <p:nvSpPr>
          <p:cNvPr id="25" name="Titel 1">
            <a:extLst>
              <a:ext uri="{FF2B5EF4-FFF2-40B4-BE49-F238E27FC236}">
                <a16:creationId xmlns:a16="http://schemas.microsoft.com/office/drawing/2014/main" id="{8321D293-2F5A-22FA-78CD-5733F5DFAD25}"/>
              </a:ext>
            </a:extLst>
          </p:cNvPr>
          <p:cNvSpPr>
            <a:spLocks noGrp="1"/>
          </p:cNvSpPr>
          <p:nvPr>
            <p:ph type="title" hasCustomPrompt="1"/>
          </p:nvPr>
        </p:nvSpPr>
        <p:spPr>
          <a:xfrm>
            <a:off x="287524" y="389818"/>
            <a:ext cx="7632848" cy="535531"/>
          </a:xfrm>
          <a:prstGeom prst="rect">
            <a:avLst/>
          </a:prstGeom>
        </p:spPr>
        <p:txBody>
          <a:bodyPr wrap="square">
            <a:spAutoFit/>
          </a:bodyPr>
          <a:lstStyle>
            <a:lvl1pPr algn="l">
              <a:defRPr sz="2400">
                <a:latin typeface="GothamMedium" pitchFamily="50"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3200" dirty="0">
                <a:solidFill>
                  <a:srgbClr val="2B2B2E"/>
                </a:solidFill>
                <a:latin typeface="Gotham Medium" pitchFamily="2" charset="0"/>
                <a:cs typeface="Gotham Medium" pitchFamily="2" charset="0"/>
              </a:rPr>
              <a:t>Please </a:t>
            </a:r>
            <a:r>
              <a:rPr lang="de-DE" sz="3200" dirty="0" err="1">
                <a:solidFill>
                  <a:srgbClr val="2B2B2E"/>
                </a:solidFill>
                <a:latin typeface="Gotham Medium" pitchFamily="2" charset="0"/>
                <a:cs typeface="Gotham Medium" pitchFamily="2" charset="0"/>
              </a:rPr>
              <a:t>get</a:t>
            </a:r>
            <a:r>
              <a:rPr lang="de-DE" sz="3200" dirty="0">
                <a:solidFill>
                  <a:srgbClr val="2B2B2E"/>
                </a:solidFill>
                <a:latin typeface="Gotham Medium" pitchFamily="2" charset="0"/>
                <a:cs typeface="Gotham Medium" pitchFamily="2" charset="0"/>
              </a:rPr>
              <a:t> in </a:t>
            </a:r>
            <a:r>
              <a:rPr lang="de-DE" sz="3200" dirty="0" err="1">
                <a:solidFill>
                  <a:srgbClr val="2B2B2E"/>
                </a:solidFill>
                <a:latin typeface="Gotham Medium" pitchFamily="2" charset="0"/>
                <a:cs typeface="Gotham Medium" pitchFamily="2" charset="0"/>
              </a:rPr>
              <a:t>touch</a:t>
            </a:r>
            <a:r>
              <a:rPr lang="de-DE" sz="3200" dirty="0">
                <a:solidFill>
                  <a:srgbClr val="2B2B2E"/>
                </a:solidFill>
                <a:latin typeface="Gotham Medium" pitchFamily="2" charset="0"/>
                <a:cs typeface="Gotham Medium" pitchFamily="2" charset="0"/>
              </a:rPr>
              <a:t> with </a:t>
            </a:r>
            <a:r>
              <a:rPr lang="de-DE" sz="3200" dirty="0" err="1">
                <a:solidFill>
                  <a:srgbClr val="2B2B2E"/>
                </a:solidFill>
                <a:latin typeface="Gotham Medium" pitchFamily="2" charset="0"/>
                <a:cs typeface="Gotham Medium" pitchFamily="2" charset="0"/>
              </a:rPr>
              <a:t>us</a:t>
            </a:r>
            <a:r>
              <a:rPr lang="de-DE" sz="3200" dirty="0">
                <a:solidFill>
                  <a:srgbClr val="2B2B2E"/>
                </a:solidFill>
                <a:latin typeface="Gotham Medium" pitchFamily="2" charset="0"/>
                <a:cs typeface="Gotham Medium" pitchFamily="2" charset="0"/>
              </a:rPr>
              <a:t>.</a:t>
            </a:r>
            <a:endParaRPr lang="en-US" noProof="0" dirty="0"/>
          </a:p>
        </p:txBody>
      </p:sp>
    </p:spTree>
    <p:extLst>
      <p:ext uri="{BB962C8B-B14F-4D97-AF65-F5344CB8AC3E}">
        <p14:creationId xmlns:p14="http://schemas.microsoft.com/office/powerpoint/2010/main" val="87117104"/>
      </p:ext>
    </p:extLst>
  </p:cSld>
  <p:clrMapOvr>
    <a:masterClrMapping/>
  </p:clrMapOvr>
  <p:extLst>
    <p:ext uri="{DCECCB84-F9BA-43D5-87BE-67443E8EF086}">
      <p15:sldGuideLst xmlns:p15="http://schemas.microsoft.com/office/powerpoint/2012/main">
        <p15:guide id="1" orient="horz" pos="645">
          <p15:clr>
            <a:srgbClr val="FBAE40"/>
          </p15:clr>
        </p15:guide>
        <p15:guide id="3" pos="249">
          <p15:clr>
            <a:srgbClr val="FBAE40"/>
          </p15:clr>
        </p15:guide>
        <p15:guide id="4" pos="453">
          <p15:clr>
            <a:srgbClr val="FBAE40"/>
          </p15:clr>
        </p15:guide>
        <p15:guide id="5" orient="horz" pos="32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 En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462D951E-5F3C-41ED-E8AC-C66B1F772CF9}"/>
              </a:ext>
            </a:extLst>
          </p:cNvPr>
          <p:cNvSpPr txBox="1"/>
          <p:nvPr userDrawn="1"/>
        </p:nvSpPr>
        <p:spPr>
          <a:xfrm>
            <a:off x="0" y="0"/>
            <a:ext cx="9144000" cy="5143500"/>
          </a:xfrm>
          <a:prstGeom prst="rect">
            <a:avLst/>
          </a:prstGeom>
          <a:solidFill>
            <a:srgbClr val="000000"/>
          </a:solidFill>
        </p:spPr>
        <p:txBody>
          <a:bodyPr wrap="square" lIns="720000" tIns="972000" rIns="1152000" bIns="180000" rtlCol="0" anchor="t">
            <a:noAutofit/>
          </a:bodyPr>
          <a:lstStyle/>
          <a:p>
            <a:pPr lvl="0">
              <a:lnSpc>
                <a:spcPct val="90000"/>
              </a:lnSpc>
              <a:defRPr/>
            </a:pPr>
            <a:r>
              <a:rPr lang="fr-FR" sz="4400" dirty="0" err="1">
                <a:solidFill>
                  <a:schemeClr val="bg1"/>
                </a:solidFill>
                <a:latin typeface="+mj-lt"/>
                <a:cs typeface="Gotham Medium" pitchFamily="2" charset="0"/>
              </a:rPr>
              <a:t>Thank</a:t>
            </a:r>
            <a:r>
              <a:rPr lang="fr-FR" sz="4400" dirty="0">
                <a:solidFill>
                  <a:schemeClr val="bg1"/>
                </a:solidFill>
                <a:latin typeface="+mj-lt"/>
                <a:cs typeface="Gotham Medium" pitchFamily="2" charset="0"/>
              </a:rPr>
              <a:t> </a:t>
            </a:r>
            <a:r>
              <a:rPr lang="fr-FR" sz="4400" dirty="0" err="1">
                <a:solidFill>
                  <a:schemeClr val="bg1"/>
                </a:solidFill>
                <a:latin typeface="+mj-lt"/>
                <a:cs typeface="Gotham Medium" pitchFamily="2" charset="0"/>
              </a:rPr>
              <a:t>you</a:t>
            </a:r>
            <a:r>
              <a:rPr lang="fr-FR" sz="4400" dirty="0">
                <a:solidFill>
                  <a:schemeClr val="bg1"/>
                </a:solidFill>
                <a:latin typeface="+mj-lt"/>
                <a:cs typeface="Gotham Medium" pitchFamily="2" charset="0"/>
              </a:rPr>
              <a:t>!</a:t>
            </a:r>
          </a:p>
          <a:p>
            <a:pPr lvl="0">
              <a:lnSpc>
                <a:spcPct val="90000"/>
              </a:lnSpc>
              <a:defRPr/>
            </a:pPr>
            <a:endParaRPr kumimoji="0" lang="fr-FR" sz="4400" u="none" strike="noStrike" kern="1200" cap="none" spc="0" normalizeH="0" baseline="0" noProof="0" dirty="0">
              <a:ln>
                <a:noFill/>
              </a:ln>
              <a:solidFill>
                <a:schemeClr val="bg1"/>
              </a:solidFill>
              <a:effectLst/>
              <a:uLnTx/>
              <a:uFillTx/>
              <a:latin typeface="+mj-lt"/>
              <a:cs typeface="Gotham Medium" pitchFamily="2" charset="0"/>
            </a:endParaRPr>
          </a:p>
          <a:p>
            <a:pPr lvl="0">
              <a:lnSpc>
                <a:spcPct val="90000"/>
              </a:lnSpc>
              <a:defRPr/>
            </a:pPr>
            <a:endParaRPr lang="fr-FR" sz="4400" dirty="0">
              <a:solidFill>
                <a:schemeClr val="bg1"/>
              </a:solidFill>
              <a:latin typeface="+mj-lt"/>
              <a:cs typeface="Gotham Medium" pitchFamily="2" charset="0"/>
            </a:endParaRPr>
          </a:p>
          <a:p>
            <a:pPr lvl="0">
              <a:lnSpc>
                <a:spcPct val="90000"/>
              </a:lnSpc>
              <a:defRPr/>
            </a:pPr>
            <a:endParaRPr kumimoji="0" lang="fr-FR" sz="4400" u="none" strike="noStrike" kern="1200" cap="none" spc="0" normalizeH="0" baseline="0" noProof="0" dirty="0">
              <a:ln>
                <a:noFill/>
              </a:ln>
              <a:solidFill>
                <a:schemeClr val="bg1"/>
              </a:solidFill>
              <a:effectLst/>
              <a:uLnTx/>
              <a:uFillTx/>
              <a:latin typeface="+mj-lt"/>
              <a:cs typeface="Gotham Medium" pitchFamily="2" charset="0"/>
            </a:endParaRPr>
          </a:p>
          <a:p>
            <a:pPr lvl="0">
              <a:lnSpc>
                <a:spcPct val="90000"/>
              </a:lnSpc>
              <a:defRPr/>
            </a:pPr>
            <a:endParaRPr lang="fr-FR" sz="4400" dirty="0">
              <a:solidFill>
                <a:schemeClr val="bg1"/>
              </a:solidFill>
              <a:latin typeface="+mj-lt"/>
              <a:cs typeface="Gotham Medium" pitchFamily="2" charset="0"/>
            </a:endParaRPr>
          </a:p>
        </p:txBody>
      </p:sp>
      <p:sp>
        <p:nvSpPr>
          <p:cNvPr id="3" name="Rechteck 2">
            <a:extLst>
              <a:ext uri="{FF2B5EF4-FFF2-40B4-BE49-F238E27FC236}">
                <a16:creationId xmlns:a16="http://schemas.microsoft.com/office/drawing/2014/main" id="{E60484B3-6AC2-AF90-9331-5FB7D6711854}"/>
              </a:ext>
            </a:extLst>
          </p:cNvPr>
          <p:cNvSpPr/>
          <p:nvPr userDrawn="1"/>
        </p:nvSpPr>
        <p:spPr>
          <a:xfrm>
            <a:off x="6768244" y="4299942"/>
            <a:ext cx="1891415" cy="341632"/>
          </a:xfrm>
          <a:prstGeom prst="rect">
            <a:avLst/>
          </a:prstGeom>
        </p:spPr>
        <p:txBody>
          <a:bodyPr wrap="none">
            <a:spAutoFit/>
          </a:bodyPr>
          <a:lstStyle/>
          <a:p>
            <a:pPr lvl="0">
              <a:lnSpc>
                <a:spcPct val="90000"/>
              </a:lnSpc>
              <a:defRPr/>
            </a:pPr>
            <a:r>
              <a:rPr lang="fr-FR" dirty="0" err="1">
                <a:solidFill>
                  <a:schemeClr val="bg1"/>
                </a:solidFill>
                <a:latin typeface="+mj-lt"/>
                <a:cs typeface="Gotham Medium" pitchFamily="2" charset="0"/>
              </a:rPr>
              <a:t>degruyter.com</a:t>
            </a:r>
            <a:endParaRPr lang="fr-FR" dirty="0">
              <a:solidFill>
                <a:schemeClr val="bg1"/>
              </a:solidFill>
              <a:latin typeface="+mj-lt"/>
              <a:cs typeface="Gotham Medium" pitchFamily="2" charset="0"/>
            </a:endParaRPr>
          </a:p>
        </p:txBody>
      </p:sp>
      <p:cxnSp>
        <p:nvCxnSpPr>
          <p:cNvPr id="4" name="Gerade Verbindung 3">
            <a:extLst>
              <a:ext uri="{FF2B5EF4-FFF2-40B4-BE49-F238E27FC236}">
                <a16:creationId xmlns:a16="http://schemas.microsoft.com/office/drawing/2014/main" id="{E5DB531E-60E6-5D0C-7CA8-D42B7333D89D}"/>
              </a:ext>
            </a:extLst>
          </p:cNvPr>
          <p:cNvCxnSpPr/>
          <p:nvPr userDrawn="1"/>
        </p:nvCxnSpPr>
        <p:spPr>
          <a:xfrm>
            <a:off x="6858000" y="4227934"/>
            <a:ext cx="3600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466325"/>
      </p:ext>
    </p:extLst>
  </p:cSld>
  <p:clrMapOvr>
    <a:masterClrMapping/>
  </p:clrMapOvr>
  <p:extLst>
    <p:ext uri="{DCECCB84-F9BA-43D5-87BE-67443E8EF086}">
      <p15:sldGuideLst xmlns:p15="http://schemas.microsoft.com/office/powerpoint/2012/main">
        <p15:guide id="1" orient="horz" pos="645">
          <p15:clr>
            <a:srgbClr val="FBAE40"/>
          </p15:clr>
        </p15:guide>
        <p15:guide id="3" pos="249">
          <p15:clr>
            <a:srgbClr val="FBAE40"/>
          </p15:clr>
        </p15:guide>
        <p15:guide id="4" pos="453">
          <p15:clr>
            <a:srgbClr val="FBAE40"/>
          </p15:clr>
        </p15:guide>
        <p15:guide id="5" orient="horz" pos="32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elen Dank! | Ende">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462D951E-5F3C-41ED-E8AC-C66B1F772CF9}"/>
              </a:ext>
            </a:extLst>
          </p:cNvPr>
          <p:cNvSpPr txBox="1"/>
          <p:nvPr userDrawn="1"/>
        </p:nvSpPr>
        <p:spPr>
          <a:xfrm>
            <a:off x="0" y="0"/>
            <a:ext cx="9144000" cy="5143500"/>
          </a:xfrm>
          <a:prstGeom prst="rect">
            <a:avLst/>
          </a:prstGeom>
          <a:solidFill>
            <a:srgbClr val="000000"/>
          </a:solidFill>
        </p:spPr>
        <p:txBody>
          <a:bodyPr wrap="square" lIns="720000" tIns="972000" rIns="1152000" bIns="180000" rtlCol="0" anchor="t">
            <a:noAutofit/>
          </a:bodyPr>
          <a:lstStyle/>
          <a:p>
            <a:pPr lvl="0">
              <a:lnSpc>
                <a:spcPct val="90000"/>
              </a:lnSpc>
              <a:defRPr/>
            </a:pPr>
            <a:r>
              <a:rPr lang="fr-FR" sz="4400" dirty="0" err="1">
                <a:solidFill>
                  <a:schemeClr val="bg1"/>
                </a:solidFill>
                <a:latin typeface="+mj-lt"/>
                <a:cs typeface="Gotham Medium" pitchFamily="2" charset="0"/>
              </a:rPr>
              <a:t>Vielen</a:t>
            </a:r>
            <a:r>
              <a:rPr lang="fr-FR" sz="4400" dirty="0">
                <a:solidFill>
                  <a:schemeClr val="bg1"/>
                </a:solidFill>
                <a:latin typeface="+mj-lt"/>
                <a:cs typeface="Gotham Medium" pitchFamily="2" charset="0"/>
              </a:rPr>
              <a:t> </a:t>
            </a:r>
            <a:r>
              <a:rPr lang="fr-FR" sz="4400" dirty="0" err="1">
                <a:solidFill>
                  <a:schemeClr val="bg1"/>
                </a:solidFill>
                <a:latin typeface="+mj-lt"/>
                <a:cs typeface="Gotham Medium" pitchFamily="2" charset="0"/>
              </a:rPr>
              <a:t>Dank</a:t>
            </a:r>
            <a:r>
              <a:rPr lang="fr-FR" sz="4400" dirty="0">
                <a:solidFill>
                  <a:schemeClr val="bg1"/>
                </a:solidFill>
                <a:latin typeface="+mj-lt"/>
                <a:cs typeface="Gotham Medium" pitchFamily="2" charset="0"/>
              </a:rPr>
              <a:t>!</a:t>
            </a:r>
          </a:p>
          <a:p>
            <a:pPr lvl="0">
              <a:lnSpc>
                <a:spcPct val="90000"/>
              </a:lnSpc>
              <a:defRPr/>
            </a:pPr>
            <a:endParaRPr kumimoji="0" lang="fr-FR" sz="4400" u="none" strike="noStrike" kern="1200" cap="none" spc="0" normalizeH="0" baseline="0" noProof="0" dirty="0">
              <a:ln>
                <a:noFill/>
              </a:ln>
              <a:solidFill>
                <a:schemeClr val="bg1"/>
              </a:solidFill>
              <a:effectLst/>
              <a:uLnTx/>
              <a:uFillTx/>
              <a:latin typeface="+mj-lt"/>
              <a:cs typeface="Gotham Medium" pitchFamily="2" charset="0"/>
            </a:endParaRPr>
          </a:p>
          <a:p>
            <a:pPr lvl="0">
              <a:lnSpc>
                <a:spcPct val="90000"/>
              </a:lnSpc>
              <a:defRPr/>
            </a:pPr>
            <a:endParaRPr lang="fr-FR" sz="4400" dirty="0">
              <a:solidFill>
                <a:schemeClr val="bg1"/>
              </a:solidFill>
              <a:latin typeface="+mj-lt"/>
              <a:cs typeface="Gotham Medium" pitchFamily="2" charset="0"/>
            </a:endParaRPr>
          </a:p>
          <a:p>
            <a:pPr lvl="0">
              <a:lnSpc>
                <a:spcPct val="90000"/>
              </a:lnSpc>
              <a:defRPr/>
            </a:pPr>
            <a:endParaRPr kumimoji="0" lang="fr-FR" sz="4400" u="none" strike="noStrike" kern="1200" cap="none" spc="0" normalizeH="0" baseline="0" noProof="0" dirty="0">
              <a:ln>
                <a:noFill/>
              </a:ln>
              <a:solidFill>
                <a:schemeClr val="bg1"/>
              </a:solidFill>
              <a:effectLst/>
              <a:uLnTx/>
              <a:uFillTx/>
              <a:latin typeface="+mj-lt"/>
              <a:cs typeface="Gotham Medium" pitchFamily="2" charset="0"/>
            </a:endParaRPr>
          </a:p>
          <a:p>
            <a:pPr lvl="0">
              <a:lnSpc>
                <a:spcPct val="90000"/>
              </a:lnSpc>
              <a:defRPr/>
            </a:pPr>
            <a:endParaRPr lang="fr-FR" sz="4400" dirty="0">
              <a:solidFill>
                <a:schemeClr val="bg1"/>
              </a:solidFill>
              <a:latin typeface="+mj-lt"/>
              <a:cs typeface="Gotham Medium" pitchFamily="2" charset="0"/>
            </a:endParaRPr>
          </a:p>
        </p:txBody>
      </p:sp>
      <p:sp>
        <p:nvSpPr>
          <p:cNvPr id="3" name="Rechteck 2">
            <a:extLst>
              <a:ext uri="{FF2B5EF4-FFF2-40B4-BE49-F238E27FC236}">
                <a16:creationId xmlns:a16="http://schemas.microsoft.com/office/drawing/2014/main" id="{E60484B3-6AC2-AF90-9331-5FB7D6711854}"/>
              </a:ext>
            </a:extLst>
          </p:cNvPr>
          <p:cNvSpPr/>
          <p:nvPr userDrawn="1"/>
        </p:nvSpPr>
        <p:spPr>
          <a:xfrm>
            <a:off x="6768244" y="4299942"/>
            <a:ext cx="1891415" cy="341632"/>
          </a:xfrm>
          <a:prstGeom prst="rect">
            <a:avLst/>
          </a:prstGeom>
        </p:spPr>
        <p:txBody>
          <a:bodyPr wrap="none">
            <a:spAutoFit/>
          </a:bodyPr>
          <a:lstStyle/>
          <a:p>
            <a:pPr lvl="0">
              <a:lnSpc>
                <a:spcPct val="90000"/>
              </a:lnSpc>
              <a:defRPr/>
            </a:pPr>
            <a:r>
              <a:rPr lang="fr-FR" dirty="0" err="1">
                <a:solidFill>
                  <a:schemeClr val="bg1"/>
                </a:solidFill>
                <a:latin typeface="+mj-lt"/>
                <a:cs typeface="Gotham Medium" pitchFamily="2" charset="0"/>
              </a:rPr>
              <a:t>degruyter.com</a:t>
            </a:r>
            <a:endParaRPr lang="fr-FR" dirty="0">
              <a:solidFill>
                <a:schemeClr val="bg1"/>
              </a:solidFill>
              <a:latin typeface="+mj-lt"/>
              <a:cs typeface="Gotham Medium" pitchFamily="2" charset="0"/>
            </a:endParaRPr>
          </a:p>
        </p:txBody>
      </p:sp>
      <p:cxnSp>
        <p:nvCxnSpPr>
          <p:cNvPr id="4" name="Gerade Verbindung 3">
            <a:extLst>
              <a:ext uri="{FF2B5EF4-FFF2-40B4-BE49-F238E27FC236}">
                <a16:creationId xmlns:a16="http://schemas.microsoft.com/office/drawing/2014/main" id="{E5DB531E-60E6-5D0C-7CA8-D42B7333D89D}"/>
              </a:ext>
            </a:extLst>
          </p:cNvPr>
          <p:cNvCxnSpPr/>
          <p:nvPr userDrawn="1"/>
        </p:nvCxnSpPr>
        <p:spPr>
          <a:xfrm>
            <a:off x="6858000" y="4227934"/>
            <a:ext cx="3600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721709"/>
      </p:ext>
    </p:extLst>
  </p:cSld>
  <p:clrMapOvr>
    <a:masterClrMapping/>
  </p:clrMapOvr>
  <p:extLst>
    <p:ext uri="{DCECCB84-F9BA-43D5-87BE-67443E8EF086}">
      <p15:sldGuideLst xmlns:p15="http://schemas.microsoft.com/office/powerpoint/2012/main">
        <p15:guide id="1" orient="horz" pos="645">
          <p15:clr>
            <a:srgbClr val="FBAE40"/>
          </p15:clr>
        </p15:guide>
        <p15:guide id="3" pos="249">
          <p15:clr>
            <a:srgbClr val="FBAE40"/>
          </p15:clr>
        </p15:guide>
        <p15:guide id="4" pos="453">
          <p15:clr>
            <a:srgbClr val="FBAE40"/>
          </p15:clr>
        </p15:guide>
        <p15:guide id="5" orient="horz" pos="32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dividual closing sentence | End">
    <p:spTree>
      <p:nvGrpSpPr>
        <p:cNvPr id="1" name=""/>
        <p:cNvGrpSpPr/>
        <p:nvPr/>
      </p:nvGrpSpPr>
      <p:grpSpPr>
        <a:xfrm>
          <a:off x="0" y="0"/>
          <a:ext cx="0" cy="0"/>
          <a:chOff x="0" y="0"/>
          <a:chExt cx="0" cy="0"/>
        </a:xfrm>
      </p:grpSpPr>
      <p:sp>
        <p:nvSpPr>
          <p:cNvPr id="2" name="TextBox 5">
            <a:extLst>
              <a:ext uri="{FF2B5EF4-FFF2-40B4-BE49-F238E27FC236}">
                <a16:creationId xmlns:a16="http://schemas.microsoft.com/office/drawing/2014/main" id="{334A0D88-C44E-4068-6900-2FED86193420}"/>
              </a:ext>
            </a:extLst>
          </p:cNvPr>
          <p:cNvSpPr txBox="1"/>
          <p:nvPr userDrawn="1"/>
        </p:nvSpPr>
        <p:spPr>
          <a:xfrm>
            <a:off x="0" y="0"/>
            <a:ext cx="9144000" cy="5143500"/>
          </a:xfrm>
          <a:prstGeom prst="rect">
            <a:avLst/>
          </a:prstGeom>
          <a:solidFill>
            <a:srgbClr val="000000"/>
          </a:solidFill>
        </p:spPr>
        <p:txBody>
          <a:bodyPr wrap="square" lIns="720000" tIns="972000" rIns="1152000" bIns="180000" rtlCol="0" anchor="t">
            <a:noAutofit/>
          </a:bodyPr>
          <a:lstStyle/>
          <a:p>
            <a:pPr lvl="0">
              <a:lnSpc>
                <a:spcPct val="90000"/>
              </a:lnSpc>
              <a:defRPr/>
            </a:pPr>
            <a:endParaRPr kumimoji="0" lang="fr-FR" sz="4400" u="none" strike="noStrike" kern="1200" cap="none" spc="0" normalizeH="0" baseline="0" noProof="0" dirty="0">
              <a:ln>
                <a:noFill/>
              </a:ln>
              <a:solidFill>
                <a:schemeClr val="bg1"/>
              </a:solidFill>
              <a:effectLst/>
              <a:uLnTx/>
              <a:uFillTx/>
              <a:latin typeface="+mj-lt"/>
              <a:cs typeface="Gotham Medium" pitchFamily="2" charset="0"/>
            </a:endParaRPr>
          </a:p>
          <a:p>
            <a:pPr lvl="0">
              <a:lnSpc>
                <a:spcPct val="90000"/>
              </a:lnSpc>
              <a:defRPr/>
            </a:pPr>
            <a:endParaRPr lang="fr-FR" sz="4400" dirty="0">
              <a:solidFill>
                <a:schemeClr val="bg1"/>
              </a:solidFill>
              <a:latin typeface="+mj-lt"/>
              <a:cs typeface="Gotham Medium" pitchFamily="2" charset="0"/>
            </a:endParaRPr>
          </a:p>
          <a:p>
            <a:pPr lvl="0">
              <a:lnSpc>
                <a:spcPct val="90000"/>
              </a:lnSpc>
              <a:defRPr/>
            </a:pPr>
            <a:endParaRPr kumimoji="0" lang="fr-FR" sz="4400" u="none" strike="noStrike" kern="1200" cap="none" spc="0" normalizeH="0" baseline="0" noProof="0" dirty="0">
              <a:ln>
                <a:noFill/>
              </a:ln>
              <a:solidFill>
                <a:schemeClr val="bg1"/>
              </a:solidFill>
              <a:effectLst/>
              <a:uLnTx/>
              <a:uFillTx/>
              <a:latin typeface="+mj-lt"/>
              <a:cs typeface="Gotham Medium" pitchFamily="2" charset="0"/>
            </a:endParaRPr>
          </a:p>
          <a:p>
            <a:pPr lvl="0">
              <a:lnSpc>
                <a:spcPct val="90000"/>
              </a:lnSpc>
              <a:defRPr/>
            </a:pPr>
            <a:endParaRPr lang="fr-FR" sz="4400" dirty="0">
              <a:solidFill>
                <a:schemeClr val="bg1"/>
              </a:solidFill>
              <a:latin typeface="+mj-lt"/>
              <a:cs typeface="Gotham Medium" pitchFamily="2" charset="0"/>
            </a:endParaRPr>
          </a:p>
        </p:txBody>
      </p:sp>
      <p:sp>
        <p:nvSpPr>
          <p:cNvPr id="3" name="Rechteck 2">
            <a:extLst>
              <a:ext uri="{FF2B5EF4-FFF2-40B4-BE49-F238E27FC236}">
                <a16:creationId xmlns:a16="http://schemas.microsoft.com/office/drawing/2014/main" id="{562F1AB4-CE67-EF57-F147-D2A0C869A83E}"/>
              </a:ext>
            </a:extLst>
          </p:cNvPr>
          <p:cNvSpPr/>
          <p:nvPr userDrawn="1"/>
        </p:nvSpPr>
        <p:spPr>
          <a:xfrm>
            <a:off x="6768244" y="4299942"/>
            <a:ext cx="1891415" cy="341632"/>
          </a:xfrm>
          <a:prstGeom prst="rect">
            <a:avLst/>
          </a:prstGeom>
        </p:spPr>
        <p:txBody>
          <a:bodyPr wrap="none">
            <a:spAutoFit/>
          </a:bodyPr>
          <a:lstStyle/>
          <a:p>
            <a:pPr lvl="0">
              <a:lnSpc>
                <a:spcPct val="90000"/>
              </a:lnSpc>
              <a:defRPr/>
            </a:pPr>
            <a:r>
              <a:rPr lang="fr-FR" dirty="0" err="1">
                <a:solidFill>
                  <a:schemeClr val="bg1"/>
                </a:solidFill>
                <a:latin typeface="+mj-lt"/>
                <a:cs typeface="Gotham Medium" pitchFamily="2" charset="0"/>
              </a:rPr>
              <a:t>degruyter.com</a:t>
            </a:r>
            <a:endParaRPr lang="fr-FR" dirty="0">
              <a:solidFill>
                <a:schemeClr val="bg1"/>
              </a:solidFill>
              <a:latin typeface="+mj-lt"/>
              <a:cs typeface="Gotham Medium" pitchFamily="2" charset="0"/>
            </a:endParaRPr>
          </a:p>
        </p:txBody>
      </p:sp>
      <p:cxnSp>
        <p:nvCxnSpPr>
          <p:cNvPr id="4" name="Gerade Verbindung 3">
            <a:extLst>
              <a:ext uri="{FF2B5EF4-FFF2-40B4-BE49-F238E27FC236}">
                <a16:creationId xmlns:a16="http://schemas.microsoft.com/office/drawing/2014/main" id="{FB749522-05ED-9FFD-FCA8-DC331B36229B}"/>
              </a:ext>
            </a:extLst>
          </p:cNvPr>
          <p:cNvCxnSpPr/>
          <p:nvPr userDrawn="1"/>
        </p:nvCxnSpPr>
        <p:spPr>
          <a:xfrm>
            <a:off x="6858000" y="4227934"/>
            <a:ext cx="36004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elplatzhalter 1">
            <a:extLst>
              <a:ext uri="{FF2B5EF4-FFF2-40B4-BE49-F238E27FC236}">
                <a16:creationId xmlns:a16="http://schemas.microsoft.com/office/drawing/2014/main" id="{EEB88554-62BC-8850-17A1-3F46F0E4A374}"/>
              </a:ext>
            </a:extLst>
          </p:cNvPr>
          <p:cNvSpPr>
            <a:spLocks noGrp="1"/>
          </p:cNvSpPr>
          <p:nvPr>
            <p:ph type="title" hasCustomPrompt="1"/>
          </p:nvPr>
        </p:nvSpPr>
        <p:spPr>
          <a:xfrm>
            <a:off x="649058" y="987574"/>
            <a:ext cx="7955390" cy="1476165"/>
          </a:xfrm>
          <a:prstGeom prst="rect">
            <a:avLst/>
          </a:prstGeom>
        </p:spPr>
        <p:txBody>
          <a:bodyPr vert="horz" lIns="91440" tIns="45720" rIns="91440" bIns="45720" rtlCol="0" anchor="t">
            <a:normAutofit/>
          </a:bodyPr>
          <a:lstStyle>
            <a:lvl1pPr>
              <a:defRPr sz="4400">
                <a:solidFill>
                  <a:schemeClr val="bg1"/>
                </a:solidFill>
              </a:defRPr>
            </a:lvl1pPr>
          </a:lstStyle>
          <a:p>
            <a:pPr lvl="0">
              <a:lnSpc>
                <a:spcPct val="90000"/>
              </a:lnSpc>
              <a:defRPr/>
            </a:pPr>
            <a:r>
              <a:rPr kumimoji="0" lang="fr-FR" sz="2400" u="none" strike="noStrike" kern="1200" cap="none" spc="0" normalizeH="0" baseline="0" noProof="0" dirty="0" err="1">
                <a:ln>
                  <a:noFill/>
                </a:ln>
                <a:solidFill>
                  <a:schemeClr val="bg1"/>
                </a:solidFill>
                <a:effectLst/>
                <a:uLnTx/>
                <a:uFillTx/>
                <a:latin typeface="+mj-lt"/>
                <a:cs typeface="Gotham Medium" pitchFamily="2" charset="0"/>
              </a:rPr>
              <a:t>Thank</a:t>
            </a:r>
            <a:r>
              <a:rPr kumimoji="0" lang="fr-FR" sz="2400" u="none" strike="noStrike" kern="1200" cap="none" spc="0" normalizeH="0" baseline="0" noProof="0" dirty="0">
                <a:ln>
                  <a:noFill/>
                </a:ln>
                <a:solidFill>
                  <a:schemeClr val="bg1"/>
                </a:solidFill>
                <a:effectLst/>
                <a:uLnTx/>
                <a:uFillTx/>
                <a:latin typeface="+mj-lt"/>
                <a:cs typeface="Gotham Medium" pitchFamily="2" charset="0"/>
              </a:rPr>
              <a:t> </a:t>
            </a:r>
            <a:r>
              <a:rPr kumimoji="0" lang="fr-FR" sz="2400" u="none" strike="noStrike" kern="1200" cap="none" spc="0" normalizeH="0" baseline="0" noProof="0" dirty="0" err="1">
                <a:ln>
                  <a:noFill/>
                </a:ln>
                <a:solidFill>
                  <a:schemeClr val="bg1"/>
                </a:solidFill>
                <a:effectLst/>
                <a:uLnTx/>
                <a:uFillTx/>
                <a:latin typeface="+mj-lt"/>
                <a:cs typeface="Gotham Medium" pitchFamily="2" charset="0"/>
              </a:rPr>
              <a:t>you</a:t>
            </a:r>
            <a:r>
              <a:rPr kumimoji="0" lang="fr-FR" sz="2400" u="none" strike="noStrike" kern="1200" cap="none" spc="0" normalizeH="0" baseline="0" noProof="0" dirty="0">
                <a:ln>
                  <a:noFill/>
                </a:ln>
                <a:solidFill>
                  <a:schemeClr val="bg1"/>
                </a:solidFill>
                <a:effectLst/>
                <a:uLnTx/>
                <a:uFillTx/>
                <a:latin typeface="+mj-lt"/>
                <a:cs typeface="Gotham Medium" pitchFamily="2" charset="0"/>
              </a:rPr>
              <a:t> for </a:t>
            </a:r>
            <a:r>
              <a:rPr kumimoji="0" lang="fr-FR" sz="2400" u="none" strike="noStrike" kern="1200" cap="none" spc="0" normalizeH="0" baseline="0" noProof="0" dirty="0" err="1">
                <a:ln>
                  <a:noFill/>
                </a:ln>
                <a:solidFill>
                  <a:schemeClr val="bg1"/>
                </a:solidFill>
                <a:effectLst/>
                <a:uLnTx/>
                <a:uFillTx/>
                <a:latin typeface="+mj-lt"/>
                <a:cs typeface="Gotham Medium" pitchFamily="2" charset="0"/>
              </a:rPr>
              <a:t>your</a:t>
            </a:r>
            <a:r>
              <a:rPr kumimoji="0" lang="fr-FR" sz="2400" u="none" strike="noStrike" kern="1200" cap="none" spc="0" normalizeH="0" baseline="0" noProof="0" dirty="0">
                <a:ln>
                  <a:noFill/>
                </a:ln>
                <a:solidFill>
                  <a:schemeClr val="bg1"/>
                </a:solidFill>
                <a:effectLst/>
                <a:uLnTx/>
                <a:uFillTx/>
                <a:latin typeface="+mj-lt"/>
                <a:cs typeface="Gotham Medium" pitchFamily="2" charset="0"/>
              </a:rPr>
              <a:t> attention!</a:t>
            </a:r>
          </a:p>
        </p:txBody>
      </p:sp>
    </p:spTree>
    <p:extLst>
      <p:ext uri="{BB962C8B-B14F-4D97-AF65-F5344CB8AC3E}">
        <p14:creationId xmlns:p14="http://schemas.microsoft.com/office/powerpoint/2010/main" val="645526512"/>
      </p:ext>
    </p:extLst>
  </p:cSld>
  <p:clrMapOvr>
    <a:masterClrMapping/>
  </p:clrMapOvr>
  <p:extLst>
    <p:ext uri="{DCECCB84-F9BA-43D5-87BE-67443E8EF086}">
      <p15:sldGuideLst xmlns:p15="http://schemas.microsoft.com/office/powerpoint/2012/main">
        <p15:guide id="1" orient="horz" pos="645">
          <p15:clr>
            <a:srgbClr val="FBAE40"/>
          </p15:clr>
        </p15:guide>
        <p15:guide id="3" pos="249">
          <p15:clr>
            <a:srgbClr val="FBAE40"/>
          </p15:clr>
        </p15:guide>
        <p15:guide id="4" pos="453">
          <p15:clr>
            <a:srgbClr val="FBAE40"/>
          </p15:clr>
        </p15:guide>
        <p15:guide id="5" orient="horz" pos="32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LAYOUT main #2 light image">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A5BEDE2-DE06-55F0-9859-B1EF7826F75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8237" b="8237"/>
          <a:stretch/>
        </p:blipFill>
        <p:spPr>
          <a:xfrm>
            <a:off x="0" y="1"/>
            <a:ext cx="9225625" cy="5143499"/>
          </a:xfrm>
          <a:prstGeom prst="rect">
            <a:avLst/>
          </a:prstGeom>
        </p:spPr>
      </p:pic>
      <p:pic>
        <p:nvPicPr>
          <p:cNvPr id="9" name="Grafik 8">
            <a:extLst>
              <a:ext uri="{FF2B5EF4-FFF2-40B4-BE49-F238E27FC236}">
                <a16:creationId xmlns:a16="http://schemas.microsoft.com/office/drawing/2014/main" id="{AE83DBE3-6D55-A51E-8744-C464F65EA84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95288" y="396000"/>
            <a:ext cx="720080" cy="1440160"/>
          </a:xfrm>
          <a:prstGeom prst="rect">
            <a:avLst/>
          </a:prstGeom>
        </p:spPr>
      </p:pic>
      <p:sp>
        <p:nvSpPr>
          <p:cNvPr id="10" name="Titelplatzhalter 1">
            <a:extLst>
              <a:ext uri="{FF2B5EF4-FFF2-40B4-BE49-F238E27FC236}">
                <a16:creationId xmlns:a16="http://schemas.microsoft.com/office/drawing/2014/main" id="{76056EC5-543F-6CC6-2F84-5C28393F4189}"/>
              </a:ext>
            </a:extLst>
          </p:cNvPr>
          <p:cNvSpPr>
            <a:spLocks noGrp="1"/>
          </p:cNvSpPr>
          <p:nvPr>
            <p:ph type="title" hasCustomPrompt="1"/>
          </p:nvPr>
        </p:nvSpPr>
        <p:spPr>
          <a:xfrm>
            <a:off x="1367644" y="375506"/>
            <a:ext cx="5472608" cy="1476165"/>
          </a:xfrm>
          <a:prstGeom prst="rect">
            <a:avLst/>
          </a:prstGeom>
        </p:spPr>
        <p:txBody>
          <a:bodyPr vert="horz" lIns="91440" tIns="45720" rIns="91440" bIns="45720" rtlCol="0" anchor="t">
            <a:normAutofit/>
          </a:bodyPr>
          <a:lstStyle>
            <a:lvl1pPr>
              <a:lnSpc>
                <a:spcPct val="100000"/>
              </a:lnSpc>
              <a:defRPr sz="2400">
                <a:solidFill>
                  <a:srgbClr val="2B2B2E"/>
                </a:solidFill>
              </a:defRPr>
            </a:lvl1pPr>
          </a:lstStyle>
          <a:p>
            <a:pPr algn="l">
              <a:lnSpc>
                <a:spcPct val="90000"/>
              </a:lnSpc>
            </a:pPr>
            <a:r>
              <a:rPr lang="de-DE" sz="2400" cap="none" dirty="0">
                <a:solidFill>
                  <a:schemeClr val="bg1"/>
                </a:solidFill>
                <a:latin typeface="+mj-lt"/>
              </a:rPr>
              <a:t>DE GRUYTER</a:t>
            </a:r>
            <a:br>
              <a:rPr lang="de-DE" sz="2400" cap="none" dirty="0">
                <a:solidFill>
                  <a:schemeClr val="bg1"/>
                </a:solidFill>
                <a:latin typeface="+mj-lt"/>
              </a:rPr>
            </a:br>
            <a:r>
              <a:rPr lang="de-DE" sz="2400" cap="none" dirty="0">
                <a:solidFill>
                  <a:schemeClr val="bg1"/>
                </a:solidFill>
                <a:latin typeface="+mj-lt"/>
                <a:cs typeface="Gotham Bold" pitchFamily="2" charset="0"/>
              </a:rPr>
              <a:t>PRESENTATION</a:t>
            </a:r>
            <a:br>
              <a:rPr lang="de-DE" sz="2400" cap="none" dirty="0">
                <a:solidFill>
                  <a:schemeClr val="bg1"/>
                </a:solidFill>
                <a:latin typeface="+mj-lt"/>
                <a:cs typeface="Gotham Bold" pitchFamily="2" charset="0"/>
              </a:rPr>
            </a:br>
            <a:r>
              <a:rPr lang="de-DE" sz="2400" cap="none" dirty="0">
                <a:solidFill>
                  <a:schemeClr val="bg1"/>
                </a:solidFill>
                <a:latin typeface="+mj-lt"/>
                <a:cs typeface="Gotham Bold" pitchFamily="2" charset="0"/>
              </a:rPr>
              <a:t>TITLE OR TOPIC</a:t>
            </a:r>
            <a:br>
              <a:rPr lang="de-DE" sz="2400" cap="none" dirty="0">
                <a:solidFill>
                  <a:schemeClr val="bg1"/>
                </a:solidFill>
                <a:latin typeface="+mj-lt"/>
                <a:cs typeface="Gotham Bold" pitchFamily="2" charset="0"/>
              </a:rPr>
            </a:br>
            <a:r>
              <a:rPr lang="de-DE" sz="2400" cap="none" dirty="0">
                <a:solidFill>
                  <a:schemeClr val="bg1"/>
                </a:solidFill>
                <a:latin typeface="+mj-lt"/>
                <a:cs typeface="Gotham Bold" pitchFamily="2" charset="0"/>
              </a:rPr>
              <a:t>2022</a:t>
            </a:r>
          </a:p>
        </p:txBody>
      </p:sp>
    </p:spTree>
    <p:extLst>
      <p:ext uri="{BB962C8B-B14F-4D97-AF65-F5344CB8AC3E}">
        <p14:creationId xmlns:p14="http://schemas.microsoft.com/office/powerpoint/2010/main" val="3230450247"/>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LAYOUT even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6F1238D5-8326-0AFB-4D22-49CE6A3B3DE0}"/>
              </a:ext>
            </a:extLst>
          </p:cNvPr>
          <p:cNvSpPr/>
          <p:nvPr userDrawn="1"/>
        </p:nvSpPr>
        <p:spPr bwMode="auto">
          <a:xfrm>
            <a:off x="3096000" y="0"/>
            <a:ext cx="6048000" cy="5143500"/>
          </a:xfrm>
          <a:prstGeom prst="rect">
            <a:avLst/>
          </a:prstGeom>
          <a:solidFill>
            <a:srgbClr val="000000"/>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de-DE" dirty="0"/>
          </a:p>
        </p:txBody>
      </p:sp>
      <p:pic>
        <p:nvPicPr>
          <p:cNvPr id="7" name="Grafik 6">
            <a:extLst>
              <a:ext uri="{FF2B5EF4-FFF2-40B4-BE49-F238E27FC236}">
                <a16:creationId xmlns:a16="http://schemas.microsoft.com/office/drawing/2014/main" id="{B84C970F-A2B7-1A3E-70A7-127B32E5B6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605" b="-220"/>
          <a:stretch/>
        </p:blipFill>
        <p:spPr>
          <a:xfrm>
            <a:off x="3780000" y="-4162"/>
            <a:ext cx="1324868" cy="768110"/>
          </a:xfrm>
          <a:prstGeom prst="rect">
            <a:avLst/>
          </a:prstGeom>
        </p:spPr>
      </p:pic>
      <p:pic>
        <p:nvPicPr>
          <p:cNvPr id="8" name="Picture 2" descr="bokeh photography of open book">
            <a:extLst>
              <a:ext uri="{FF2B5EF4-FFF2-40B4-BE49-F238E27FC236}">
                <a16:creationId xmlns:a16="http://schemas.microsoft.com/office/drawing/2014/main" id="{749F5FB7-583D-585C-9238-59618D646A7E}"/>
              </a:ext>
            </a:extLst>
          </p:cNvPr>
          <p:cNvPicPr>
            <a:picLocks noChangeArrowheads="1"/>
          </p:cNvPicPr>
          <p:nvPr userDrawn="1"/>
        </p:nvPicPr>
        <p:blipFill rotWithShape="1">
          <a:blip r:embed="rId3">
            <a:extLst>
              <a:ext uri="{28A0092B-C50C-407E-A947-70E740481C1C}">
                <a14:useLocalDpi xmlns:a14="http://schemas.microsoft.com/office/drawing/2010/main" val="0"/>
              </a:ext>
            </a:extLst>
          </a:blip>
          <a:srcRect l="24106" r="34143"/>
          <a:stretch/>
        </p:blipFill>
        <p:spPr bwMode="auto">
          <a:xfrm>
            <a:off x="0" y="0"/>
            <a:ext cx="3240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Titelplatzhalter 1">
            <a:extLst>
              <a:ext uri="{FF2B5EF4-FFF2-40B4-BE49-F238E27FC236}">
                <a16:creationId xmlns:a16="http://schemas.microsoft.com/office/drawing/2014/main" id="{3CC27269-9D24-92FF-88BF-2273A00A0DBA}"/>
              </a:ext>
            </a:extLst>
          </p:cNvPr>
          <p:cNvSpPr>
            <a:spLocks noGrp="1"/>
          </p:cNvSpPr>
          <p:nvPr>
            <p:ph type="title" hasCustomPrompt="1"/>
          </p:nvPr>
        </p:nvSpPr>
        <p:spPr>
          <a:xfrm>
            <a:off x="3689977" y="1299030"/>
            <a:ext cx="4644602" cy="757130"/>
          </a:xfrm>
          <a:prstGeom prst="rect">
            <a:avLst/>
          </a:prstGeom>
        </p:spPr>
        <p:txBody>
          <a:bodyPr vert="horz" lIns="91440" tIns="45720" rIns="91440" bIns="45720" rtlCol="0" anchor="t">
            <a:spAutoFit/>
          </a:bodyPr>
          <a:lstStyle>
            <a:lvl1pPr>
              <a:defRPr sz="2600">
                <a:solidFill>
                  <a:schemeClr val="bg1"/>
                </a:solidFill>
              </a:defRPr>
            </a:lvl1pPr>
          </a:lstStyle>
          <a:p>
            <a:pPr algn="l">
              <a:lnSpc>
                <a:spcPct val="90000"/>
              </a:lnSpc>
            </a:pPr>
            <a:r>
              <a:rPr lang="de-DE" sz="2400" cap="none" dirty="0">
                <a:solidFill>
                  <a:schemeClr val="bg1"/>
                </a:solidFill>
              </a:rPr>
              <a:t>TOPIC OR NAME OF THE SPECIFIC</a:t>
            </a:r>
            <a:r>
              <a:rPr lang="de-DE" sz="2400" cap="none" dirty="0">
                <a:solidFill>
                  <a:schemeClr val="bg1"/>
                </a:solidFill>
                <a:cs typeface="Gotham Bold" pitchFamily="2" charset="0"/>
              </a:rPr>
              <a:t> SESSION</a:t>
            </a:r>
          </a:p>
        </p:txBody>
      </p:sp>
      <p:sp>
        <p:nvSpPr>
          <p:cNvPr id="12" name="Inhaltsplatzhalter 2">
            <a:extLst>
              <a:ext uri="{FF2B5EF4-FFF2-40B4-BE49-F238E27FC236}">
                <a16:creationId xmlns:a16="http://schemas.microsoft.com/office/drawing/2014/main" id="{EA913B9A-DD69-0BC7-8A1E-88186360B98D}"/>
              </a:ext>
            </a:extLst>
          </p:cNvPr>
          <p:cNvSpPr>
            <a:spLocks noGrp="1"/>
          </p:cNvSpPr>
          <p:nvPr>
            <p:ph idx="10" hasCustomPrompt="1"/>
          </p:nvPr>
        </p:nvSpPr>
        <p:spPr>
          <a:xfrm>
            <a:off x="3690064" y="2046276"/>
            <a:ext cx="4662356" cy="482664"/>
          </a:xfrm>
          <a:prstGeom prst="rect">
            <a:avLst/>
          </a:prstGeom>
        </p:spPr>
        <p:txBody>
          <a:bodyPr/>
          <a:lstStyle>
            <a:lvl1pPr marL="0" indent="0">
              <a:lnSpc>
                <a:spcPct val="150000"/>
              </a:lnSpc>
              <a:spcBef>
                <a:spcPts val="0"/>
              </a:spcBef>
              <a:buSzPct val="130000"/>
              <a:buFontTx/>
              <a:buNone/>
              <a:defRPr sz="2600">
                <a:solidFill>
                  <a:schemeClr val="bg1"/>
                </a:solidFill>
                <a:latin typeface="GothamBook" pitchFamily="50" charset="0"/>
              </a:defRPr>
            </a:lvl1pPr>
            <a:lvl2pPr marL="685800" indent="-228600">
              <a:buSzPct val="130000"/>
              <a:buFont typeface="Arial" panose="020B0604020202020204" pitchFamily="34" charset="0"/>
              <a:buChar char="•"/>
              <a:defRPr sz="1000"/>
            </a:lvl2pPr>
          </a:lstStyle>
          <a:p>
            <a:pPr algn="l">
              <a:lnSpc>
                <a:spcPct val="90000"/>
              </a:lnSpc>
            </a:pPr>
            <a:r>
              <a:rPr lang="de-DE" sz="1600" cap="none" dirty="0">
                <a:solidFill>
                  <a:schemeClr val="bg1"/>
                </a:solidFill>
                <a:latin typeface="+mn-lt"/>
                <a:cs typeface="Gotham Bold" pitchFamily="2" charset="0"/>
              </a:rPr>
              <a:t>EVENT TITLE AND YEAR</a:t>
            </a:r>
          </a:p>
        </p:txBody>
      </p:sp>
      <p:sp>
        <p:nvSpPr>
          <p:cNvPr id="13" name="Inhaltsplatzhalter 2">
            <a:extLst>
              <a:ext uri="{FF2B5EF4-FFF2-40B4-BE49-F238E27FC236}">
                <a16:creationId xmlns:a16="http://schemas.microsoft.com/office/drawing/2014/main" id="{A108C830-3600-97E9-7F1D-7309DDE696E8}"/>
              </a:ext>
            </a:extLst>
          </p:cNvPr>
          <p:cNvSpPr>
            <a:spLocks noGrp="1"/>
          </p:cNvSpPr>
          <p:nvPr>
            <p:ph idx="11" hasCustomPrompt="1"/>
          </p:nvPr>
        </p:nvSpPr>
        <p:spPr>
          <a:xfrm>
            <a:off x="3672223" y="3239241"/>
            <a:ext cx="4662356" cy="1079145"/>
          </a:xfrm>
          <a:prstGeom prst="rect">
            <a:avLst/>
          </a:prstGeom>
        </p:spPr>
        <p:txBody>
          <a:bodyPr/>
          <a:lstStyle>
            <a:lvl1pPr marL="0" indent="0">
              <a:lnSpc>
                <a:spcPct val="100000"/>
              </a:lnSpc>
              <a:spcBef>
                <a:spcPts val="0"/>
              </a:spcBef>
              <a:buSzPct val="130000"/>
              <a:buFontTx/>
              <a:buNone/>
              <a:defRPr sz="1600">
                <a:solidFill>
                  <a:schemeClr val="bg1"/>
                </a:solidFill>
                <a:latin typeface="GothamBook" pitchFamily="50" charset="0"/>
              </a:defRPr>
            </a:lvl1pPr>
            <a:lvl2pPr marL="685800" indent="-228600">
              <a:buSzPct val="130000"/>
              <a:buFont typeface="Arial" panose="020B0604020202020204" pitchFamily="34" charset="0"/>
              <a:buChar char="•"/>
              <a:defRPr sz="1000"/>
            </a:lvl2pPr>
          </a:lstStyle>
          <a:p>
            <a:pPr lvl="0"/>
            <a:r>
              <a:rPr lang="de-DE" dirty="0"/>
              <a:t>Name </a:t>
            </a:r>
            <a:r>
              <a:rPr lang="de-DE" dirty="0" err="1"/>
              <a:t>presenter</a:t>
            </a:r>
            <a:r>
              <a:rPr lang="de-DE" dirty="0"/>
              <a:t> </a:t>
            </a:r>
            <a:br>
              <a:rPr lang="de-DE" dirty="0"/>
            </a:br>
            <a:r>
              <a:rPr lang="de-DE" dirty="0" err="1"/>
              <a:t>function</a:t>
            </a:r>
            <a:r>
              <a:rPr lang="de-DE" dirty="0"/>
              <a:t>/</a:t>
            </a:r>
            <a:r>
              <a:rPr lang="de-DE" dirty="0" err="1"/>
              <a:t>job</a:t>
            </a:r>
            <a:r>
              <a:rPr lang="de-DE" dirty="0"/>
              <a:t> title </a:t>
            </a:r>
            <a:br>
              <a:rPr lang="de-DE" dirty="0"/>
            </a:br>
            <a:r>
              <a:rPr lang="de-DE" dirty="0"/>
              <a:t>date, </a:t>
            </a:r>
            <a:r>
              <a:rPr lang="de-DE" dirty="0" err="1"/>
              <a:t>year</a:t>
            </a:r>
            <a:endParaRPr lang="de-DE" dirty="0"/>
          </a:p>
        </p:txBody>
      </p:sp>
    </p:spTree>
    <p:extLst>
      <p:ext uri="{BB962C8B-B14F-4D97-AF65-F5344CB8AC3E}">
        <p14:creationId xmlns:p14="http://schemas.microsoft.com/office/powerpoint/2010/main" val="1759311883"/>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690049"/>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CIAL LAYOUTS Intertitle">
    <p:spTree>
      <p:nvGrpSpPr>
        <p:cNvPr id="1" name=""/>
        <p:cNvGrpSpPr/>
        <p:nvPr/>
      </p:nvGrpSpPr>
      <p:grpSpPr>
        <a:xfrm>
          <a:off x="0" y="0"/>
          <a:ext cx="0" cy="0"/>
          <a:chOff x="0" y="0"/>
          <a:chExt cx="0" cy="0"/>
        </a:xfrm>
      </p:grpSpPr>
      <p:sp>
        <p:nvSpPr>
          <p:cNvPr id="12" name="TextBox 5">
            <a:extLst>
              <a:ext uri="{FF2B5EF4-FFF2-40B4-BE49-F238E27FC236}">
                <a16:creationId xmlns:a16="http://schemas.microsoft.com/office/drawing/2014/main" id="{F8F31D45-0128-08B8-5B0A-63616D47BDF8}"/>
              </a:ext>
            </a:extLst>
          </p:cNvPr>
          <p:cNvSpPr txBox="1"/>
          <p:nvPr userDrawn="1"/>
        </p:nvSpPr>
        <p:spPr>
          <a:xfrm>
            <a:off x="0" y="0"/>
            <a:ext cx="9144000" cy="4984018"/>
          </a:xfrm>
          <a:prstGeom prst="rect">
            <a:avLst/>
          </a:prstGeom>
          <a:solidFill>
            <a:srgbClr val="000000"/>
          </a:solidFill>
        </p:spPr>
        <p:txBody>
          <a:bodyPr wrap="square" lIns="720000" tIns="972000" rIns="1152000" bIns="180000" rtlCol="0" anchor="t">
            <a:noAutofit/>
          </a:bodyPr>
          <a:lstStyle/>
          <a:p>
            <a:pPr lvl="0">
              <a:lnSpc>
                <a:spcPct val="90000"/>
              </a:lnSpc>
              <a:defRPr/>
            </a:pPr>
            <a:endParaRPr kumimoji="0" lang="fr-FR" sz="4400" u="none" strike="noStrike" kern="1200" cap="none" spc="0" normalizeH="0" baseline="0" noProof="0" dirty="0">
              <a:ln>
                <a:noFill/>
              </a:ln>
              <a:solidFill>
                <a:schemeClr val="bg1"/>
              </a:solidFill>
              <a:effectLst/>
              <a:uLnTx/>
              <a:uFillTx/>
              <a:latin typeface="+mj-lt"/>
              <a:cs typeface="Gotham Medium" pitchFamily="2" charset="0"/>
            </a:endParaRPr>
          </a:p>
        </p:txBody>
      </p:sp>
      <p:sp>
        <p:nvSpPr>
          <p:cNvPr id="13" name="Titelplatzhalter 1">
            <a:extLst>
              <a:ext uri="{FF2B5EF4-FFF2-40B4-BE49-F238E27FC236}">
                <a16:creationId xmlns:a16="http://schemas.microsoft.com/office/drawing/2014/main" id="{81B9B4E5-14DD-CBA2-BE70-F917021A1E84}"/>
              </a:ext>
            </a:extLst>
          </p:cNvPr>
          <p:cNvSpPr>
            <a:spLocks noGrp="1"/>
          </p:cNvSpPr>
          <p:nvPr>
            <p:ph type="title" hasCustomPrompt="1"/>
          </p:nvPr>
        </p:nvSpPr>
        <p:spPr>
          <a:xfrm>
            <a:off x="649058" y="987635"/>
            <a:ext cx="7667358" cy="1476165"/>
          </a:xfrm>
          <a:prstGeom prst="rect">
            <a:avLst/>
          </a:prstGeom>
        </p:spPr>
        <p:txBody>
          <a:bodyPr vert="horz" lIns="91440" tIns="45720" rIns="91440" bIns="45720" rtlCol="0" anchor="t">
            <a:normAutofit/>
          </a:bodyPr>
          <a:lstStyle>
            <a:lvl1pPr>
              <a:lnSpc>
                <a:spcPct val="90000"/>
              </a:lnSpc>
              <a:defRPr sz="4400">
                <a:solidFill>
                  <a:schemeClr val="bg1"/>
                </a:solidFill>
                <a:latin typeface="GothamBold" pitchFamily="50" charset="0"/>
              </a:defRPr>
            </a:lvl1pPr>
          </a:lstStyle>
          <a:p>
            <a:pPr lvl="0">
              <a:lnSpc>
                <a:spcPct val="90000"/>
              </a:lnSpc>
              <a:defRPr/>
            </a:pPr>
            <a:r>
              <a:rPr lang="fr-FR" sz="2400" dirty="0" err="1">
                <a:solidFill>
                  <a:schemeClr val="bg1"/>
                </a:solidFill>
                <a:latin typeface="+mj-lt"/>
                <a:cs typeface="Gotham Medium" pitchFamily="2" charset="0"/>
              </a:rPr>
              <a:t>Separator</a:t>
            </a:r>
            <a:r>
              <a:rPr lang="fr-FR" sz="2400" dirty="0">
                <a:solidFill>
                  <a:schemeClr val="bg1"/>
                </a:solidFill>
                <a:latin typeface="+mj-lt"/>
                <a:cs typeface="Gotham Medium" pitchFamily="2" charset="0"/>
              </a:rPr>
              <a:t>/</a:t>
            </a:r>
            <a:r>
              <a:rPr lang="fr-FR" sz="2400" dirty="0" err="1">
                <a:solidFill>
                  <a:schemeClr val="bg1"/>
                </a:solidFill>
                <a:latin typeface="+mj-lt"/>
                <a:cs typeface="Gotham Medium" pitchFamily="2" charset="0"/>
              </a:rPr>
              <a:t>Intertitle</a:t>
            </a:r>
            <a:r>
              <a:rPr lang="fr-FR" sz="2400" dirty="0">
                <a:solidFill>
                  <a:schemeClr val="bg1"/>
                </a:solidFill>
                <a:latin typeface="+mj-lt"/>
                <a:cs typeface="Gotham Medium" pitchFamily="2" charset="0"/>
              </a:rPr>
              <a:t> slide</a:t>
            </a:r>
            <a:br>
              <a:rPr lang="fr-FR" sz="2400" dirty="0">
                <a:solidFill>
                  <a:schemeClr val="bg1"/>
                </a:solidFill>
                <a:latin typeface="+mj-lt"/>
                <a:cs typeface="Gotham Medium" pitchFamily="2" charset="0"/>
              </a:rPr>
            </a:br>
            <a:r>
              <a:rPr lang="fr-FR" sz="2400" dirty="0">
                <a:solidFill>
                  <a:schemeClr val="bg1"/>
                </a:solidFill>
                <a:latin typeface="+mj-lt"/>
                <a:cs typeface="Gotham Medium" pitchFamily="2" charset="0"/>
              </a:rPr>
              <a:t>White font on black background, </a:t>
            </a:r>
            <a:br>
              <a:rPr lang="fr-FR" sz="2400" dirty="0">
                <a:solidFill>
                  <a:schemeClr val="bg1"/>
                </a:solidFill>
                <a:latin typeface="+mj-lt"/>
                <a:cs typeface="Gotham Medium" pitchFamily="2" charset="0"/>
              </a:rPr>
            </a:br>
            <a:r>
              <a:rPr lang="fr-FR" sz="2400" dirty="0">
                <a:solidFill>
                  <a:schemeClr val="bg1"/>
                </a:solidFill>
                <a:latin typeface="+mj-lt"/>
                <a:cs typeface="Gotham Medium" pitchFamily="2" charset="0"/>
              </a:rPr>
              <a:t>font size 44 pt</a:t>
            </a:r>
            <a:endParaRPr kumimoji="0" lang="fr-FR" sz="2400" u="none" strike="noStrike" kern="1200" cap="none" spc="0" normalizeH="0" baseline="0" noProof="0" dirty="0">
              <a:ln>
                <a:noFill/>
              </a:ln>
              <a:solidFill>
                <a:schemeClr val="bg1"/>
              </a:solidFill>
              <a:effectLst/>
              <a:uLnTx/>
              <a:uFillTx/>
              <a:latin typeface="+mj-lt"/>
              <a:cs typeface="Gotham Medium" pitchFamily="2" charset="0"/>
            </a:endParaRPr>
          </a:p>
        </p:txBody>
      </p:sp>
    </p:spTree>
    <p:extLst>
      <p:ext uri="{BB962C8B-B14F-4D97-AF65-F5344CB8AC3E}">
        <p14:creationId xmlns:p14="http://schemas.microsoft.com/office/powerpoint/2010/main" val="1847841159"/>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CIAL LAYOUTS Agenda">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793DA76-FB2D-8F36-099E-97972411482F}"/>
              </a:ext>
            </a:extLst>
          </p:cNvPr>
          <p:cNvSpPr/>
          <p:nvPr userDrawn="1"/>
        </p:nvSpPr>
        <p:spPr bwMode="auto">
          <a:xfrm>
            <a:off x="323528" y="159482"/>
            <a:ext cx="1080120" cy="324036"/>
          </a:xfrm>
          <a:prstGeom prst="rect">
            <a:avLst/>
          </a:pr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de-DE"/>
          </a:p>
        </p:txBody>
      </p:sp>
      <p:sp>
        <p:nvSpPr>
          <p:cNvPr id="3" name="Titel 1">
            <a:extLst>
              <a:ext uri="{FF2B5EF4-FFF2-40B4-BE49-F238E27FC236}">
                <a16:creationId xmlns:a16="http://schemas.microsoft.com/office/drawing/2014/main" id="{7FEF82EA-5C01-1EE2-D78D-47E691D1E9DF}"/>
              </a:ext>
            </a:extLst>
          </p:cNvPr>
          <p:cNvSpPr>
            <a:spLocks noGrp="1"/>
          </p:cNvSpPr>
          <p:nvPr>
            <p:ph type="title" hasCustomPrompt="1"/>
          </p:nvPr>
        </p:nvSpPr>
        <p:spPr>
          <a:xfrm>
            <a:off x="328998" y="445418"/>
            <a:ext cx="5113737" cy="397545"/>
          </a:xfrm>
          <a:prstGeom prst="rect">
            <a:avLst/>
          </a:prstGeom>
        </p:spPr>
        <p:txBody>
          <a:bodyPr/>
          <a:lstStyle>
            <a:lvl1pPr algn="l">
              <a:defRPr sz="3200">
                <a:latin typeface="GothamMedium" pitchFamily="50" charset="0"/>
              </a:defRPr>
            </a:lvl1pPr>
          </a:lstStyle>
          <a:p>
            <a:r>
              <a:rPr lang="de-DE" sz="3200" dirty="0">
                <a:solidFill>
                  <a:srgbClr val="2B2B2E"/>
                </a:solidFill>
                <a:latin typeface="Gotham Medium" pitchFamily="2" charset="0"/>
                <a:cs typeface="Gotham Medium" pitchFamily="2" charset="0"/>
              </a:rPr>
              <a:t>Agenda</a:t>
            </a:r>
            <a:endParaRPr lang="de-DE" sz="2800" dirty="0">
              <a:solidFill>
                <a:srgbClr val="2B2B2E"/>
              </a:solidFill>
              <a:latin typeface="Gotham Medium" pitchFamily="2" charset="0"/>
              <a:cs typeface="Gotham Medium" pitchFamily="2" charset="0"/>
            </a:endParaRPr>
          </a:p>
        </p:txBody>
      </p:sp>
      <p:sp>
        <p:nvSpPr>
          <p:cNvPr id="4" name="Inhaltsplatzhalter 2">
            <a:extLst>
              <a:ext uri="{FF2B5EF4-FFF2-40B4-BE49-F238E27FC236}">
                <a16:creationId xmlns:a16="http://schemas.microsoft.com/office/drawing/2014/main" id="{DD180770-DEB9-4030-3416-C55906CCDC5B}"/>
              </a:ext>
            </a:extLst>
          </p:cNvPr>
          <p:cNvSpPr>
            <a:spLocks noGrp="1"/>
          </p:cNvSpPr>
          <p:nvPr>
            <p:ph idx="1" hasCustomPrompt="1"/>
          </p:nvPr>
        </p:nvSpPr>
        <p:spPr>
          <a:xfrm>
            <a:off x="846168" y="1408837"/>
            <a:ext cx="7380820" cy="3313869"/>
          </a:xfrm>
          <a:prstGeom prst="rect">
            <a:avLst/>
          </a:prstGeom>
        </p:spPr>
        <p:txBody>
          <a:bodyPr wrap="square" numCol="2"/>
          <a:lstStyle>
            <a:lvl1pPr marL="228600" indent="-228600">
              <a:lnSpc>
                <a:spcPct val="200000"/>
              </a:lnSpc>
              <a:spcBef>
                <a:spcPts val="0"/>
              </a:spcBef>
              <a:buSzPct val="100000"/>
              <a:buFont typeface="+mj-lt"/>
              <a:buAutoNum type="arabicPeriod"/>
              <a:defRPr sz="1200">
                <a:latin typeface="Gotham Medium" pitchFamily="50" charset="0"/>
                <a:cs typeface="Gotham Medium" pitchFamily="50" charset="0"/>
              </a:defRPr>
            </a:lvl1pPr>
            <a:lvl2pPr marL="685800" indent="-228600">
              <a:buSzPct val="130000"/>
              <a:buFont typeface="Arial" panose="020B0604020202020204" pitchFamily="34" charset="0"/>
              <a:buChar char="•"/>
              <a:defRPr sz="1000"/>
            </a:lvl2pPr>
          </a:lstStyle>
          <a:p>
            <a:pPr marL="228600" indent="-228600">
              <a:lnSpc>
                <a:spcPct val="110000"/>
              </a:lnSpc>
              <a:buFont typeface="+mj-lt"/>
              <a:buAutoNum type="arabicPeriod"/>
            </a:pPr>
            <a:r>
              <a:rPr lang="de-DE" sz="1200" dirty="0">
                <a:solidFill>
                  <a:srgbClr val="2B2B2E"/>
                </a:solidFill>
                <a:latin typeface="Gotham Medium" pitchFamily="2" charset="0"/>
                <a:cs typeface="Gotham Medium" pitchFamily="2" charset="0"/>
              </a:rPr>
              <a:t>Intro</a:t>
            </a:r>
          </a:p>
          <a:p>
            <a:pPr marL="228600" indent="-228600">
              <a:lnSpc>
                <a:spcPct val="110000"/>
              </a:lnSpc>
              <a:buFont typeface="+mj-lt"/>
              <a:buAutoNum type="arabicPeriod"/>
            </a:pPr>
            <a:endParaRPr lang="de-DE" sz="1200" dirty="0">
              <a:solidFill>
                <a:srgbClr val="2B2B2E"/>
              </a:solidFill>
              <a:latin typeface="Gotham Medium" pitchFamily="2" charset="0"/>
              <a:cs typeface="Gotham Medium" pitchFamily="2" charset="0"/>
            </a:endParaRPr>
          </a:p>
          <a:p>
            <a:pPr marL="228600" indent="-228600">
              <a:lnSpc>
                <a:spcPct val="110000"/>
              </a:lnSpc>
              <a:buFont typeface="+mj-lt"/>
              <a:buAutoNum type="arabicPeriod"/>
            </a:pPr>
            <a:r>
              <a:rPr lang="de-DE" sz="1200" dirty="0">
                <a:solidFill>
                  <a:srgbClr val="2B2B2E"/>
                </a:solidFill>
                <a:latin typeface="Gotham Medium" pitchFamily="2" charset="0"/>
                <a:cs typeface="Gotham Medium" pitchFamily="2" charset="0"/>
              </a:rPr>
              <a:t>Our </a:t>
            </a:r>
            <a:r>
              <a:rPr lang="de-DE" sz="1200" dirty="0" err="1">
                <a:solidFill>
                  <a:srgbClr val="2B2B2E"/>
                </a:solidFill>
                <a:latin typeface="Gotham Medium" pitchFamily="2" charset="0"/>
                <a:cs typeface="Gotham Medium" pitchFamily="2" charset="0"/>
              </a:rPr>
              <a:t>Strategy</a:t>
            </a:r>
            <a:endParaRPr lang="de-DE" sz="1200" dirty="0">
              <a:solidFill>
                <a:srgbClr val="2B2B2E"/>
              </a:solidFill>
              <a:latin typeface="Gotham Medium" pitchFamily="2" charset="0"/>
              <a:cs typeface="Gotham Medium" pitchFamily="2" charset="0"/>
            </a:endParaRPr>
          </a:p>
          <a:p>
            <a:pPr marL="228600" indent="-228600">
              <a:lnSpc>
                <a:spcPct val="110000"/>
              </a:lnSpc>
              <a:buFont typeface="+mj-lt"/>
              <a:buAutoNum type="arabicPeriod"/>
            </a:pPr>
            <a:endParaRPr lang="de-DE" sz="1200" dirty="0">
              <a:solidFill>
                <a:srgbClr val="2B2B2E"/>
              </a:solidFill>
              <a:latin typeface="Gotham Medium" pitchFamily="2" charset="0"/>
              <a:cs typeface="Gotham Medium" pitchFamily="2" charset="0"/>
            </a:endParaRPr>
          </a:p>
          <a:p>
            <a:pPr marL="228600" indent="-228600">
              <a:lnSpc>
                <a:spcPct val="110000"/>
              </a:lnSpc>
              <a:buFont typeface="+mj-lt"/>
              <a:buAutoNum type="arabicPeriod"/>
            </a:pPr>
            <a:r>
              <a:rPr lang="de-DE" sz="1200" dirty="0">
                <a:solidFill>
                  <a:srgbClr val="2B2B2E"/>
                </a:solidFill>
                <a:latin typeface="Gotham Medium" pitchFamily="2" charset="0"/>
                <a:cs typeface="Gotham Medium" pitchFamily="2" charset="0"/>
              </a:rPr>
              <a:t>Our Vision, Mission and Values</a:t>
            </a:r>
          </a:p>
          <a:p>
            <a:pPr marL="228600" indent="-228600">
              <a:lnSpc>
                <a:spcPct val="110000"/>
              </a:lnSpc>
              <a:buFont typeface="+mj-lt"/>
              <a:buAutoNum type="arabicPeriod"/>
            </a:pPr>
            <a:endParaRPr lang="de-DE" sz="1200" dirty="0">
              <a:solidFill>
                <a:srgbClr val="2B2B2E"/>
              </a:solidFill>
              <a:latin typeface="Gotham Medium" pitchFamily="2" charset="0"/>
              <a:cs typeface="Gotham Medium" pitchFamily="2" charset="0"/>
            </a:endParaRPr>
          </a:p>
          <a:p>
            <a:pPr marL="228600" indent="-228600">
              <a:lnSpc>
                <a:spcPct val="110000"/>
              </a:lnSpc>
              <a:buFont typeface="+mj-lt"/>
              <a:buAutoNum type="arabicPeriod"/>
            </a:pPr>
            <a:r>
              <a:rPr lang="de-DE" sz="1200" dirty="0">
                <a:solidFill>
                  <a:srgbClr val="2B2B2E"/>
                </a:solidFill>
                <a:latin typeface="Gotham Medium" pitchFamily="2" charset="0"/>
                <a:cs typeface="Gotham Medium" pitchFamily="2" charset="0"/>
              </a:rPr>
              <a:t>Facts &amp; </a:t>
            </a:r>
            <a:r>
              <a:rPr lang="de-DE" sz="1200" dirty="0" err="1">
                <a:solidFill>
                  <a:srgbClr val="2B2B2E"/>
                </a:solidFill>
                <a:latin typeface="Gotham Medium" pitchFamily="2" charset="0"/>
                <a:cs typeface="Gotham Medium" pitchFamily="2" charset="0"/>
              </a:rPr>
              <a:t>Figures</a:t>
            </a:r>
            <a:endParaRPr lang="de-DE" sz="1200" dirty="0">
              <a:solidFill>
                <a:srgbClr val="2B2B2E"/>
              </a:solidFill>
              <a:latin typeface="Gotham Medium" pitchFamily="2" charset="0"/>
              <a:cs typeface="Gotham Medium" pitchFamily="2" charset="0"/>
            </a:endParaRPr>
          </a:p>
          <a:p>
            <a:pPr marL="228600" indent="-228600">
              <a:lnSpc>
                <a:spcPct val="110000"/>
              </a:lnSpc>
              <a:buFont typeface="+mj-lt"/>
              <a:buAutoNum type="arabicPeriod"/>
            </a:pPr>
            <a:endParaRPr lang="de-DE" sz="1200" dirty="0">
              <a:solidFill>
                <a:srgbClr val="2B2B2E"/>
              </a:solidFill>
              <a:latin typeface="Gotham Medium" pitchFamily="2" charset="0"/>
              <a:cs typeface="Gotham Medium" pitchFamily="2" charset="0"/>
            </a:endParaRPr>
          </a:p>
          <a:p>
            <a:pPr marL="228600" indent="-228600">
              <a:lnSpc>
                <a:spcPct val="110000"/>
              </a:lnSpc>
              <a:buFont typeface="+mj-lt"/>
              <a:buAutoNum type="arabicPeriod"/>
            </a:pPr>
            <a:r>
              <a:rPr lang="de-DE" sz="1200" dirty="0">
                <a:solidFill>
                  <a:srgbClr val="2B2B2E"/>
                </a:solidFill>
                <a:latin typeface="Gotham Medium" pitchFamily="2" charset="0"/>
                <a:cs typeface="Gotham Medium" pitchFamily="2" charset="0"/>
              </a:rPr>
              <a:t>Revenue</a:t>
            </a:r>
          </a:p>
          <a:p>
            <a:pPr marL="228600" indent="-228600">
              <a:lnSpc>
                <a:spcPct val="110000"/>
              </a:lnSpc>
              <a:buFont typeface="+mj-lt"/>
              <a:buAutoNum type="arabicPeriod"/>
            </a:pPr>
            <a:endParaRPr lang="de-DE" sz="1200" dirty="0">
              <a:solidFill>
                <a:srgbClr val="2B2B2E"/>
              </a:solidFill>
              <a:latin typeface="Gotham Medium" pitchFamily="2" charset="0"/>
              <a:cs typeface="Gotham Medium" pitchFamily="2" charset="0"/>
            </a:endParaRPr>
          </a:p>
          <a:p>
            <a:pPr marL="228600" indent="-228600">
              <a:lnSpc>
                <a:spcPct val="110000"/>
              </a:lnSpc>
              <a:buFont typeface="+mj-lt"/>
              <a:buAutoNum type="arabicPeriod"/>
            </a:pPr>
            <a:r>
              <a:rPr lang="de-DE" sz="1200" dirty="0">
                <a:solidFill>
                  <a:srgbClr val="2B2B2E"/>
                </a:solidFill>
                <a:latin typeface="Gotham Medium" pitchFamily="2" charset="0"/>
                <a:cs typeface="Gotham Medium" pitchFamily="2" charset="0"/>
              </a:rPr>
              <a:t>Marketing</a:t>
            </a:r>
          </a:p>
          <a:p>
            <a:pPr marL="228600" indent="-228600">
              <a:lnSpc>
                <a:spcPct val="110000"/>
              </a:lnSpc>
              <a:buFont typeface="+mj-lt"/>
              <a:buAutoNum type="arabicPeriod"/>
            </a:pPr>
            <a:endParaRPr lang="de-DE" sz="1200" dirty="0">
              <a:solidFill>
                <a:srgbClr val="2B2B2E"/>
              </a:solidFill>
              <a:latin typeface="Gotham Medium" pitchFamily="2" charset="0"/>
              <a:cs typeface="Gotham Medium" pitchFamily="2" charset="0"/>
            </a:endParaRPr>
          </a:p>
          <a:p>
            <a:pPr marL="228600" indent="-228600">
              <a:lnSpc>
                <a:spcPct val="110000"/>
              </a:lnSpc>
              <a:buFont typeface="+mj-lt"/>
              <a:buAutoNum type="arabicPeriod"/>
            </a:pPr>
            <a:r>
              <a:rPr lang="de-DE" sz="1200" dirty="0">
                <a:solidFill>
                  <a:srgbClr val="2B2B2E"/>
                </a:solidFill>
                <a:latin typeface="Gotham Medium" pitchFamily="2" charset="0"/>
                <a:cs typeface="Gotham Medium" pitchFamily="2" charset="0"/>
              </a:rPr>
              <a:t>Partnerships</a:t>
            </a:r>
          </a:p>
          <a:p>
            <a:pPr marL="228600" indent="-228600">
              <a:lnSpc>
                <a:spcPct val="110000"/>
              </a:lnSpc>
              <a:buFont typeface="+mj-lt"/>
              <a:buAutoNum type="arabicPeriod"/>
            </a:pPr>
            <a:endParaRPr lang="de-DE" sz="1200" dirty="0">
              <a:solidFill>
                <a:srgbClr val="2B2B2E"/>
              </a:solidFill>
              <a:latin typeface="Gotham Medium" pitchFamily="2" charset="0"/>
              <a:cs typeface="Gotham Medium" pitchFamily="2" charset="0"/>
            </a:endParaRPr>
          </a:p>
          <a:p>
            <a:pPr marL="228600" indent="-228600">
              <a:lnSpc>
                <a:spcPct val="110000"/>
              </a:lnSpc>
              <a:buFont typeface="+mj-lt"/>
              <a:buAutoNum type="arabicPeriod"/>
            </a:pPr>
            <a:r>
              <a:rPr lang="de-DE" sz="1200" dirty="0">
                <a:solidFill>
                  <a:srgbClr val="2B2B2E"/>
                </a:solidFill>
                <a:latin typeface="Gotham Medium" pitchFamily="2" charset="0"/>
                <a:cs typeface="Gotham Medium" pitchFamily="2" charset="0"/>
              </a:rPr>
              <a:t>Our </a:t>
            </a:r>
            <a:r>
              <a:rPr lang="de-DE" sz="1200" dirty="0" err="1">
                <a:solidFill>
                  <a:srgbClr val="2B2B2E"/>
                </a:solidFill>
                <a:latin typeface="Gotham Medium" pitchFamily="2" charset="0"/>
                <a:cs typeface="Gotham Medium" pitchFamily="2" charset="0"/>
              </a:rPr>
              <a:t>heritage</a:t>
            </a:r>
            <a:endParaRPr lang="de-DE" sz="1200" dirty="0">
              <a:solidFill>
                <a:srgbClr val="2B2B2E"/>
              </a:solidFill>
              <a:latin typeface="Gotham Medium" pitchFamily="2" charset="0"/>
              <a:cs typeface="Gotham Medium" pitchFamily="2" charset="0"/>
            </a:endParaRPr>
          </a:p>
          <a:p>
            <a:pPr marL="228600" indent="-228600">
              <a:lnSpc>
                <a:spcPct val="110000"/>
              </a:lnSpc>
              <a:buFont typeface="+mj-lt"/>
              <a:buAutoNum type="arabicPeriod"/>
            </a:pPr>
            <a:endParaRPr lang="de-DE" sz="1200" dirty="0">
              <a:solidFill>
                <a:srgbClr val="2B2B2E"/>
              </a:solidFill>
              <a:latin typeface="Gotham Medium" pitchFamily="2" charset="0"/>
              <a:cs typeface="Gotham Medium" pitchFamily="2" charset="0"/>
            </a:endParaRPr>
          </a:p>
          <a:p>
            <a:pPr marL="228600" indent="-228600">
              <a:lnSpc>
                <a:spcPct val="110000"/>
              </a:lnSpc>
              <a:buFont typeface="+mj-lt"/>
              <a:buAutoNum type="arabicPeriod"/>
            </a:pPr>
            <a:r>
              <a:rPr lang="de-DE" sz="1200" dirty="0">
                <a:solidFill>
                  <a:srgbClr val="2B2B2E"/>
                </a:solidFill>
                <a:latin typeface="Gotham Medium" pitchFamily="2" charset="0"/>
                <a:cs typeface="Gotham Medium" pitchFamily="2" charset="0"/>
              </a:rPr>
              <a:t>Our </a:t>
            </a:r>
            <a:r>
              <a:rPr lang="de-DE" sz="1200" dirty="0" err="1">
                <a:solidFill>
                  <a:srgbClr val="2B2B2E"/>
                </a:solidFill>
                <a:latin typeface="Gotham Medium" pitchFamily="2" charset="0"/>
                <a:cs typeface="Gotham Medium" pitchFamily="2" charset="0"/>
              </a:rPr>
              <a:t>products</a:t>
            </a:r>
            <a:endParaRPr lang="de-DE" sz="1200" dirty="0">
              <a:solidFill>
                <a:srgbClr val="2B2B2E"/>
              </a:solidFill>
              <a:latin typeface="Gotham Medium" pitchFamily="2" charset="0"/>
              <a:cs typeface="Gotham Medium" pitchFamily="2" charset="0"/>
            </a:endParaRPr>
          </a:p>
          <a:p>
            <a:pPr marL="228600" indent="-228600">
              <a:lnSpc>
                <a:spcPct val="110000"/>
              </a:lnSpc>
              <a:buFont typeface="+mj-lt"/>
              <a:buAutoNum type="arabicPeriod"/>
            </a:pPr>
            <a:endParaRPr lang="de-DE" sz="1200" dirty="0">
              <a:solidFill>
                <a:srgbClr val="2B2B2E"/>
              </a:solidFill>
              <a:latin typeface="Gotham Medium" pitchFamily="2" charset="0"/>
              <a:cs typeface="Gotham Medium" pitchFamily="2" charset="0"/>
            </a:endParaRPr>
          </a:p>
          <a:p>
            <a:pPr marL="228600" indent="-228600">
              <a:lnSpc>
                <a:spcPct val="110000"/>
              </a:lnSpc>
              <a:buFont typeface="+mj-lt"/>
              <a:buAutoNum type="arabicPeriod"/>
            </a:pPr>
            <a:r>
              <a:rPr lang="de-DE" sz="1200" dirty="0">
                <a:solidFill>
                  <a:srgbClr val="2B2B2E"/>
                </a:solidFill>
                <a:latin typeface="Gotham Medium" pitchFamily="2" charset="0"/>
                <a:cs typeface="Gotham Medium" pitchFamily="2" charset="0"/>
              </a:rPr>
              <a:t>Open Access at De Gruyter</a:t>
            </a:r>
          </a:p>
        </p:txBody>
      </p:sp>
    </p:spTree>
    <p:extLst>
      <p:ext uri="{BB962C8B-B14F-4D97-AF65-F5344CB8AC3E}">
        <p14:creationId xmlns:p14="http://schemas.microsoft.com/office/powerpoint/2010/main" val="2906584157"/>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ECIAL LAYOUTS 3 boxes">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B3E75990-D63C-162C-99EB-DC49EA6081C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3987" t="24100" r="33540" b="4226"/>
          <a:stretch/>
        </p:blipFill>
        <p:spPr bwMode="auto">
          <a:xfrm>
            <a:off x="4572508" y="0"/>
            <a:ext cx="4572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ieren 2">
            <a:extLst>
              <a:ext uri="{FF2B5EF4-FFF2-40B4-BE49-F238E27FC236}">
                <a16:creationId xmlns:a16="http://schemas.microsoft.com/office/drawing/2014/main" id="{41C47400-B0E9-D5C0-8987-A6A9C439B756}"/>
              </a:ext>
            </a:extLst>
          </p:cNvPr>
          <p:cNvGrpSpPr/>
          <p:nvPr userDrawn="1"/>
        </p:nvGrpSpPr>
        <p:grpSpPr>
          <a:xfrm>
            <a:off x="1836000" y="2196000"/>
            <a:ext cx="5616000" cy="1798887"/>
            <a:chOff x="1836000" y="2268000"/>
            <a:chExt cx="5616000" cy="1798887"/>
          </a:xfrm>
        </p:grpSpPr>
        <p:grpSp>
          <p:nvGrpSpPr>
            <p:cNvPr id="4" name="Gruppieren 3">
              <a:extLst>
                <a:ext uri="{FF2B5EF4-FFF2-40B4-BE49-F238E27FC236}">
                  <a16:creationId xmlns:a16="http://schemas.microsoft.com/office/drawing/2014/main" id="{700708F8-B248-27B5-AD84-365389ACD8ED}"/>
                </a:ext>
              </a:extLst>
            </p:cNvPr>
            <p:cNvGrpSpPr/>
            <p:nvPr/>
          </p:nvGrpSpPr>
          <p:grpSpPr>
            <a:xfrm>
              <a:off x="1836000" y="2268000"/>
              <a:ext cx="1296000" cy="1583444"/>
              <a:chOff x="1908000" y="2196000"/>
              <a:chExt cx="1296000" cy="1583444"/>
            </a:xfrm>
          </p:grpSpPr>
          <p:sp>
            <p:nvSpPr>
              <p:cNvPr id="13" name="Textfeld 12">
                <a:extLst>
                  <a:ext uri="{FF2B5EF4-FFF2-40B4-BE49-F238E27FC236}">
                    <a16:creationId xmlns:a16="http://schemas.microsoft.com/office/drawing/2014/main" id="{35ECED89-9A9D-11CF-EF03-10F12165C63D}"/>
                  </a:ext>
                </a:extLst>
              </p:cNvPr>
              <p:cNvSpPr txBox="1"/>
              <p:nvPr/>
            </p:nvSpPr>
            <p:spPr>
              <a:xfrm>
                <a:off x="1908000" y="3564000"/>
                <a:ext cx="1296000" cy="215444"/>
              </a:xfrm>
              <a:prstGeom prst="rect">
                <a:avLst/>
              </a:prstGeom>
              <a:noFill/>
            </p:spPr>
            <p:txBody>
              <a:bodyPr wrap="square" lIns="0" tIns="0" rIns="0" bIns="0" rtlCol="0">
                <a:spAutoFit/>
              </a:bodyPr>
              <a:lstStyle/>
              <a:p>
                <a:pPr algn="ctr"/>
                <a:r>
                  <a:rPr lang="en-US" sz="1400" dirty="0" err="1">
                    <a:latin typeface="GothamBold" pitchFamily="50" charset="0"/>
                    <a:cs typeface="Gotham Bold" pitchFamily="50" charset="0"/>
                  </a:rPr>
                  <a:t>Zeitschriften</a:t>
                </a:r>
                <a:endParaRPr lang="en-US" sz="1400" dirty="0">
                  <a:latin typeface="GothamBold" pitchFamily="50" charset="0"/>
                  <a:cs typeface="Gotham Bold" pitchFamily="50" charset="0"/>
                </a:endParaRPr>
              </a:p>
            </p:txBody>
          </p:sp>
          <p:sp>
            <p:nvSpPr>
              <p:cNvPr id="14" name="Ellipse 13">
                <a:extLst>
                  <a:ext uri="{FF2B5EF4-FFF2-40B4-BE49-F238E27FC236}">
                    <a16:creationId xmlns:a16="http://schemas.microsoft.com/office/drawing/2014/main" id="{C367B6DA-243F-392F-C214-0C3E32434C53}"/>
                  </a:ext>
                </a:extLst>
              </p:cNvPr>
              <p:cNvSpPr>
                <a:spLocks noChangeAspect="1"/>
              </p:cNvSpPr>
              <p:nvPr/>
            </p:nvSpPr>
            <p:spPr bwMode="auto">
              <a:xfrm>
                <a:off x="1980000" y="2196000"/>
                <a:ext cx="1152000" cy="1152000"/>
              </a:xfrm>
              <a:prstGeom prst="ellipse">
                <a:avLst/>
              </a:prstGeom>
              <a:solidFill>
                <a:schemeClr val="accent3"/>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en-US" dirty="0">
                  <a:latin typeface="GothamBook" pitchFamily="50" charset="0"/>
                </a:endParaRPr>
              </a:p>
            </p:txBody>
          </p:sp>
          <p:pic>
            <p:nvPicPr>
              <p:cNvPr id="15" name="Picture 2">
                <a:extLst>
                  <a:ext uri="{FF2B5EF4-FFF2-40B4-BE49-F238E27FC236}">
                    <a16:creationId xmlns:a16="http://schemas.microsoft.com/office/drawing/2014/main" id="{C1453849-77B7-C906-F208-8E76862AD5C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2304000" y="2520000"/>
                <a:ext cx="504000" cy="50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uppieren 4">
              <a:extLst>
                <a:ext uri="{FF2B5EF4-FFF2-40B4-BE49-F238E27FC236}">
                  <a16:creationId xmlns:a16="http://schemas.microsoft.com/office/drawing/2014/main" id="{CF44014C-4417-7898-D025-80EA4C1416AD}"/>
                </a:ext>
              </a:extLst>
            </p:cNvPr>
            <p:cNvGrpSpPr/>
            <p:nvPr/>
          </p:nvGrpSpPr>
          <p:grpSpPr>
            <a:xfrm>
              <a:off x="3924000" y="2268000"/>
              <a:ext cx="1296000" cy="1583444"/>
              <a:chOff x="3942000" y="2196000"/>
              <a:chExt cx="1296000" cy="1583444"/>
            </a:xfrm>
          </p:grpSpPr>
          <p:sp>
            <p:nvSpPr>
              <p:cNvPr id="10" name="Textfeld 9">
                <a:extLst>
                  <a:ext uri="{FF2B5EF4-FFF2-40B4-BE49-F238E27FC236}">
                    <a16:creationId xmlns:a16="http://schemas.microsoft.com/office/drawing/2014/main" id="{9667D2F6-5E36-81D7-5CC3-D1CAE109246F}"/>
                  </a:ext>
                </a:extLst>
              </p:cNvPr>
              <p:cNvSpPr txBox="1"/>
              <p:nvPr/>
            </p:nvSpPr>
            <p:spPr>
              <a:xfrm>
                <a:off x="3942000" y="3564000"/>
                <a:ext cx="1296000" cy="215444"/>
              </a:xfrm>
              <a:prstGeom prst="rect">
                <a:avLst/>
              </a:prstGeom>
              <a:noFill/>
            </p:spPr>
            <p:txBody>
              <a:bodyPr wrap="square" lIns="0" tIns="0" rIns="0" bIns="0" rtlCol="0">
                <a:spAutoFit/>
              </a:bodyPr>
              <a:lstStyle/>
              <a:p>
                <a:pPr algn="ctr"/>
                <a:r>
                  <a:rPr lang="en-US" sz="1400" dirty="0" err="1">
                    <a:latin typeface="GothamBold" pitchFamily="50" charset="0"/>
                    <a:cs typeface="Gotham Bold" pitchFamily="50" charset="0"/>
                  </a:rPr>
                  <a:t>Bücher</a:t>
                </a:r>
                <a:endParaRPr lang="en-US" sz="1400" dirty="0">
                  <a:latin typeface="GothamBold" pitchFamily="50" charset="0"/>
                  <a:cs typeface="Gotham Bold" pitchFamily="50" charset="0"/>
                </a:endParaRPr>
              </a:p>
            </p:txBody>
          </p:sp>
          <p:sp>
            <p:nvSpPr>
              <p:cNvPr id="11" name="Ellipse 10">
                <a:extLst>
                  <a:ext uri="{FF2B5EF4-FFF2-40B4-BE49-F238E27FC236}">
                    <a16:creationId xmlns:a16="http://schemas.microsoft.com/office/drawing/2014/main" id="{AD14E538-A8BE-FE41-198A-7C2E58A3449E}"/>
                  </a:ext>
                </a:extLst>
              </p:cNvPr>
              <p:cNvSpPr>
                <a:spLocks noChangeAspect="1"/>
              </p:cNvSpPr>
              <p:nvPr/>
            </p:nvSpPr>
            <p:spPr bwMode="auto">
              <a:xfrm>
                <a:off x="4014000" y="2196000"/>
                <a:ext cx="1152000" cy="1152000"/>
              </a:xfrm>
              <a:prstGeom prst="ellipse">
                <a:avLst/>
              </a:prstGeom>
              <a:solidFill>
                <a:srgbClr val="B78C1F"/>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en-US" dirty="0">
                  <a:latin typeface="GothamBook" pitchFamily="50" charset="0"/>
                </a:endParaRPr>
              </a:p>
            </p:txBody>
          </p:sp>
          <p:pic>
            <p:nvPicPr>
              <p:cNvPr id="12" name="Picture 3">
                <a:extLst>
                  <a:ext uri="{FF2B5EF4-FFF2-40B4-BE49-F238E27FC236}">
                    <a16:creationId xmlns:a16="http://schemas.microsoft.com/office/drawing/2014/main" id="{69752C78-90C6-832B-6FDE-B8D19F3ADE3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4338000" y="2520000"/>
                <a:ext cx="504000" cy="50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uppieren 5">
              <a:extLst>
                <a:ext uri="{FF2B5EF4-FFF2-40B4-BE49-F238E27FC236}">
                  <a16:creationId xmlns:a16="http://schemas.microsoft.com/office/drawing/2014/main" id="{F4EC3D0A-1981-786D-9A3C-230E1BB4CF8E}"/>
                </a:ext>
              </a:extLst>
            </p:cNvPr>
            <p:cNvGrpSpPr/>
            <p:nvPr/>
          </p:nvGrpSpPr>
          <p:grpSpPr>
            <a:xfrm>
              <a:off x="5868000" y="2268000"/>
              <a:ext cx="1584000" cy="1798887"/>
              <a:chOff x="5832000" y="2196000"/>
              <a:chExt cx="1584000" cy="1798887"/>
            </a:xfrm>
          </p:grpSpPr>
          <p:sp>
            <p:nvSpPr>
              <p:cNvPr id="7" name="Textfeld 6">
                <a:extLst>
                  <a:ext uri="{FF2B5EF4-FFF2-40B4-BE49-F238E27FC236}">
                    <a16:creationId xmlns:a16="http://schemas.microsoft.com/office/drawing/2014/main" id="{27D0FDD4-EFED-9F43-92F9-CCF89374F2D6}"/>
                  </a:ext>
                </a:extLst>
              </p:cNvPr>
              <p:cNvSpPr txBox="1"/>
              <p:nvPr/>
            </p:nvSpPr>
            <p:spPr>
              <a:xfrm>
                <a:off x="5832000" y="3564000"/>
                <a:ext cx="1584000" cy="430887"/>
              </a:xfrm>
              <a:prstGeom prst="rect">
                <a:avLst/>
              </a:prstGeom>
              <a:noFill/>
            </p:spPr>
            <p:txBody>
              <a:bodyPr wrap="none" lIns="0" tIns="0" rIns="0" bIns="0" rtlCol="0">
                <a:noAutofit/>
              </a:bodyPr>
              <a:lstStyle/>
              <a:p>
                <a:pPr algn="ctr"/>
                <a:r>
                  <a:rPr lang="en-US" sz="1400" dirty="0" err="1">
                    <a:latin typeface="GothamBold" pitchFamily="50" charset="0"/>
                    <a:cs typeface="Gotham Bold" pitchFamily="50" charset="0"/>
                  </a:rPr>
                  <a:t>Datenbanken</a:t>
                </a:r>
                <a:r>
                  <a:rPr lang="en-US" sz="1400" dirty="0">
                    <a:latin typeface="GothamBold" pitchFamily="50" charset="0"/>
                    <a:cs typeface="Gotham Bold" pitchFamily="50" charset="0"/>
                  </a:rPr>
                  <a:t> &amp; </a:t>
                </a:r>
                <a:br>
                  <a:rPr lang="en-US" sz="1400" dirty="0">
                    <a:latin typeface="GothamBold" pitchFamily="50" charset="0"/>
                    <a:cs typeface="Gotham Bold" pitchFamily="50" charset="0"/>
                  </a:rPr>
                </a:br>
                <a:r>
                  <a:rPr lang="en-US" sz="1400" dirty="0">
                    <a:latin typeface="GothamBold" pitchFamily="50" charset="0"/>
                    <a:cs typeface="Gotham Bold" pitchFamily="50" charset="0"/>
                  </a:rPr>
                  <a:t>Online References</a:t>
                </a:r>
              </a:p>
            </p:txBody>
          </p:sp>
          <p:sp>
            <p:nvSpPr>
              <p:cNvPr id="8" name="Ellipse 7">
                <a:extLst>
                  <a:ext uri="{FF2B5EF4-FFF2-40B4-BE49-F238E27FC236}">
                    <a16:creationId xmlns:a16="http://schemas.microsoft.com/office/drawing/2014/main" id="{7D6DACD1-E648-ED56-D3EB-EA8CC53E905F}"/>
                  </a:ext>
                </a:extLst>
              </p:cNvPr>
              <p:cNvSpPr>
                <a:spLocks noChangeAspect="1"/>
              </p:cNvSpPr>
              <p:nvPr/>
            </p:nvSpPr>
            <p:spPr bwMode="auto">
              <a:xfrm>
                <a:off x="6048000" y="2196000"/>
                <a:ext cx="1152000" cy="1152000"/>
              </a:xfrm>
              <a:prstGeom prst="ellipse">
                <a:avLst/>
              </a:prstGeom>
              <a:solidFill>
                <a:srgbClr val="93B0A3"/>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en-US" dirty="0">
                  <a:latin typeface="GothamBook" pitchFamily="50" charset="0"/>
                </a:endParaRPr>
              </a:p>
            </p:txBody>
          </p:sp>
          <p:pic>
            <p:nvPicPr>
              <p:cNvPr id="9" name="Picture 4">
                <a:extLst>
                  <a:ext uri="{FF2B5EF4-FFF2-40B4-BE49-F238E27FC236}">
                    <a16:creationId xmlns:a16="http://schemas.microsoft.com/office/drawing/2014/main" id="{FA354052-7ECD-AC32-B0DD-1CFD33E6DC6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6372000" y="2520000"/>
                <a:ext cx="504000" cy="504000"/>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6" name="Picture 3">
            <a:extLst>
              <a:ext uri="{FF2B5EF4-FFF2-40B4-BE49-F238E27FC236}">
                <a16:creationId xmlns:a16="http://schemas.microsoft.com/office/drawing/2014/main" id="{047F6972-9BD9-3E73-1EE6-FB3E1A97A687}"/>
              </a:ext>
            </a:extLst>
          </p:cNvPr>
          <p:cNvPicPr>
            <a:picLocks noChangeAspect="1" noChangeArrowheads="1"/>
          </p:cNvPicPr>
          <p:nvPr userDrawn="1"/>
        </p:nvPicPr>
        <p:blipFill>
          <a:blip r:embed="rId6" cstate="print">
            <a:extLst>
              <a:ext uri="{28A0092B-C50C-407E-A947-70E740481C1C}">
                <a14:useLocalDpi xmlns:a14="http://schemas.microsoft.com/office/drawing/2010/main"/>
              </a:ext>
            </a:extLst>
          </a:blip>
          <a:stretch>
            <a:fillRect/>
          </a:stretch>
        </p:blipFill>
        <p:spPr bwMode="auto">
          <a:xfrm>
            <a:off x="3410178" y="2474179"/>
            <a:ext cx="523636" cy="523636"/>
          </a:xfrm>
          <a:prstGeom prst="rect">
            <a:avLst/>
          </a:prstGeom>
          <a:noFill/>
          <a:extLst>
            <a:ext uri="{909E8E84-426E-40DD-AFC4-6F175D3DCCD1}">
              <a14:hiddenFill xmlns:a14="http://schemas.microsoft.com/office/drawing/2010/main">
                <a:solidFill>
                  <a:srgbClr val="FFFFFF"/>
                </a:solidFill>
              </a14:hiddenFill>
            </a:ext>
          </a:extLst>
        </p:spPr>
      </p:pic>
      <p:sp>
        <p:nvSpPr>
          <p:cNvPr id="17" name="Rechteck 16">
            <a:extLst>
              <a:ext uri="{FF2B5EF4-FFF2-40B4-BE49-F238E27FC236}">
                <a16:creationId xmlns:a16="http://schemas.microsoft.com/office/drawing/2014/main" id="{D071B458-1F51-8F20-77F6-1B8FB98C8D5F}"/>
              </a:ext>
            </a:extLst>
          </p:cNvPr>
          <p:cNvSpPr/>
          <p:nvPr userDrawn="1"/>
        </p:nvSpPr>
        <p:spPr bwMode="auto">
          <a:xfrm>
            <a:off x="179512" y="51470"/>
            <a:ext cx="1548172" cy="576064"/>
          </a:xfrm>
          <a:prstGeom prst="rect">
            <a:avLst/>
          </a:pr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de-DE" dirty="0">
              <a:latin typeface="GothamBook" pitchFamily="50" charset="0"/>
            </a:endParaRPr>
          </a:p>
        </p:txBody>
      </p:sp>
      <p:sp>
        <p:nvSpPr>
          <p:cNvPr id="18" name="Rechteck 17">
            <a:extLst>
              <a:ext uri="{FF2B5EF4-FFF2-40B4-BE49-F238E27FC236}">
                <a16:creationId xmlns:a16="http://schemas.microsoft.com/office/drawing/2014/main" id="{B97FA45B-C858-A7DB-8F27-9FBE89773CBF}"/>
              </a:ext>
            </a:extLst>
          </p:cNvPr>
          <p:cNvSpPr>
            <a:spLocks/>
          </p:cNvSpPr>
          <p:nvPr userDrawn="1"/>
        </p:nvSpPr>
        <p:spPr bwMode="auto">
          <a:xfrm>
            <a:off x="395536" y="1887674"/>
            <a:ext cx="2782800" cy="2736000"/>
          </a:xfrm>
          <a:prstGeom prst="rect">
            <a:avLst/>
          </a:prstGeom>
          <a:solidFill>
            <a:schemeClr val="bg1"/>
          </a:solidFill>
          <a:ln w="0">
            <a:noFill/>
            <a:prstDash val="solid"/>
            <a:round/>
            <a:headEnd/>
            <a:tailEnd/>
          </a:ln>
          <a:effectLst>
            <a:outerShdw blurRad="381000" algn="ctr" rotWithShape="0">
              <a:srgbClr val="C00000">
                <a:alpha val="5000"/>
              </a:srgbClr>
            </a:outerShdw>
          </a:effectLst>
        </p:spPr>
        <p:txBody>
          <a:bodyPr vert="horz" wrap="square" lIns="91440" tIns="45720" rIns="91440" bIns="45720" numCol="1" rtlCol="0" anchor="t" anchorCtr="0" compatLnSpc="1">
            <a:prstTxWarp prst="textNoShape">
              <a:avLst/>
            </a:prstTxWarp>
          </a:bodyPr>
          <a:lstStyle/>
          <a:p>
            <a:pPr algn="ctr"/>
            <a:endParaRPr lang="de-DE" dirty="0">
              <a:latin typeface="GothamBook" pitchFamily="50" charset="0"/>
            </a:endParaRPr>
          </a:p>
        </p:txBody>
      </p:sp>
      <p:sp>
        <p:nvSpPr>
          <p:cNvPr id="19" name="Rechteck 18">
            <a:extLst>
              <a:ext uri="{FF2B5EF4-FFF2-40B4-BE49-F238E27FC236}">
                <a16:creationId xmlns:a16="http://schemas.microsoft.com/office/drawing/2014/main" id="{18E4C617-5E9C-5EA8-1280-AC2731B14C63}"/>
              </a:ext>
            </a:extLst>
          </p:cNvPr>
          <p:cNvSpPr/>
          <p:nvPr userDrawn="1"/>
        </p:nvSpPr>
        <p:spPr bwMode="auto">
          <a:xfrm>
            <a:off x="3185846" y="1888960"/>
            <a:ext cx="2782800" cy="2736304"/>
          </a:xfrm>
          <a:prstGeom prst="rect">
            <a:avLst/>
          </a:prstGeom>
          <a:solidFill>
            <a:srgbClr val="F6F6F8"/>
          </a:solidFill>
          <a:ln w="0">
            <a:noFill/>
            <a:prstDash val="solid"/>
            <a:round/>
            <a:headEnd/>
            <a:tailEnd/>
          </a:ln>
          <a:effectLst/>
        </p:spPr>
        <p:txBody>
          <a:bodyPr vert="horz" wrap="square" lIns="91440" tIns="45720" rIns="91440" bIns="45720" numCol="1" rtlCol="0" anchor="t" anchorCtr="0" compatLnSpc="1">
            <a:prstTxWarp prst="textNoShape">
              <a:avLst/>
            </a:prstTxWarp>
          </a:bodyPr>
          <a:lstStyle/>
          <a:p>
            <a:pPr algn="ctr"/>
            <a:endParaRPr lang="de-DE" dirty="0">
              <a:latin typeface="GothamBook" pitchFamily="50" charset="0"/>
            </a:endParaRPr>
          </a:p>
        </p:txBody>
      </p:sp>
      <p:sp>
        <p:nvSpPr>
          <p:cNvPr id="20" name="Rechteck 19">
            <a:extLst>
              <a:ext uri="{FF2B5EF4-FFF2-40B4-BE49-F238E27FC236}">
                <a16:creationId xmlns:a16="http://schemas.microsoft.com/office/drawing/2014/main" id="{AF062DA8-F9D8-F012-7314-26D37D8C7BBD}"/>
              </a:ext>
            </a:extLst>
          </p:cNvPr>
          <p:cNvSpPr/>
          <p:nvPr userDrawn="1"/>
        </p:nvSpPr>
        <p:spPr bwMode="auto">
          <a:xfrm>
            <a:off x="5968800" y="1887674"/>
            <a:ext cx="2782800" cy="2736304"/>
          </a:xfrm>
          <a:prstGeom prst="rect">
            <a:avLst/>
          </a:prstGeom>
          <a:solidFill>
            <a:srgbClr val="FFB81C"/>
          </a:solidFill>
          <a:ln w="0">
            <a:noFill/>
            <a:prstDash val="solid"/>
            <a:round/>
            <a:headEnd/>
            <a:tailEnd/>
          </a:ln>
          <a:effectLst>
            <a:outerShdw blurRad="381000" algn="ctr" rotWithShape="0">
              <a:srgbClr val="000000">
                <a:alpha val="5000"/>
              </a:srgbClr>
            </a:outerShdw>
          </a:effectLst>
        </p:spPr>
        <p:txBody>
          <a:bodyPr vert="horz" wrap="square" lIns="91440" tIns="45720" rIns="91440" bIns="45720" numCol="1" rtlCol="0" anchor="t" anchorCtr="0" compatLnSpc="1">
            <a:prstTxWarp prst="textNoShape">
              <a:avLst/>
            </a:prstTxWarp>
          </a:bodyPr>
          <a:lstStyle/>
          <a:p>
            <a:pPr algn="ctr"/>
            <a:endParaRPr lang="de-DE" dirty="0">
              <a:latin typeface="GothamBook" pitchFamily="50" charset="0"/>
            </a:endParaRPr>
          </a:p>
        </p:txBody>
      </p:sp>
      <p:sp>
        <p:nvSpPr>
          <p:cNvPr id="21" name="Inhaltsplatzhalter 2">
            <a:extLst>
              <a:ext uri="{FF2B5EF4-FFF2-40B4-BE49-F238E27FC236}">
                <a16:creationId xmlns:a16="http://schemas.microsoft.com/office/drawing/2014/main" id="{796573F5-D939-DF77-0AC6-DE94B312C2CC}"/>
              </a:ext>
            </a:extLst>
          </p:cNvPr>
          <p:cNvSpPr>
            <a:spLocks noGrp="1"/>
          </p:cNvSpPr>
          <p:nvPr>
            <p:ph idx="1" hasCustomPrompt="1"/>
          </p:nvPr>
        </p:nvSpPr>
        <p:spPr>
          <a:xfrm>
            <a:off x="642598" y="3431184"/>
            <a:ext cx="2286282" cy="981120"/>
          </a:xfrm>
          <a:prstGeom prst="rect">
            <a:avLst/>
          </a:prstGeom>
        </p:spPr>
        <p:txBody>
          <a:bodyPr/>
          <a:lstStyle>
            <a:lvl1pPr marL="0" indent="0">
              <a:lnSpc>
                <a:spcPct val="130000"/>
              </a:lnSpc>
              <a:spcBef>
                <a:spcPts val="0"/>
              </a:spcBef>
              <a:buSzPct val="130000"/>
              <a:buFontTx/>
              <a:buNone/>
              <a:defRPr sz="900"/>
            </a:lvl1pPr>
            <a:lvl2pPr marL="685800" indent="-228600">
              <a:buSzPct val="130000"/>
              <a:buFont typeface="Arial" panose="020B0604020202020204" pitchFamily="34" charset="0"/>
              <a:buChar char="•"/>
              <a:defRPr sz="1000"/>
            </a:lvl2pPr>
          </a:lstStyle>
          <a:p>
            <a:pPr lvl="0"/>
            <a:r>
              <a:rPr lang="de-DE" dirty="0"/>
              <a:t>Text</a:t>
            </a:r>
          </a:p>
        </p:txBody>
      </p:sp>
      <p:sp>
        <p:nvSpPr>
          <p:cNvPr id="23" name="Inhaltsplatzhalter 2">
            <a:extLst>
              <a:ext uri="{FF2B5EF4-FFF2-40B4-BE49-F238E27FC236}">
                <a16:creationId xmlns:a16="http://schemas.microsoft.com/office/drawing/2014/main" id="{33CBC58C-8DED-2FA3-AF2B-5E33BD38DA1E}"/>
              </a:ext>
            </a:extLst>
          </p:cNvPr>
          <p:cNvSpPr>
            <a:spLocks noGrp="1"/>
          </p:cNvSpPr>
          <p:nvPr>
            <p:ph idx="20" hasCustomPrompt="1"/>
          </p:nvPr>
        </p:nvSpPr>
        <p:spPr>
          <a:xfrm>
            <a:off x="6180877" y="3439968"/>
            <a:ext cx="2286282" cy="981120"/>
          </a:xfrm>
          <a:prstGeom prst="rect">
            <a:avLst/>
          </a:prstGeom>
        </p:spPr>
        <p:txBody>
          <a:bodyPr/>
          <a:lstStyle>
            <a:lvl1pPr marL="0" indent="0">
              <a:lnSpc>
                <a:spcPct val="130000"/>
              </a:lnSpc>
              <a:spcBef>
                <a:spcPts val="0"/>
              </a:spcBef>
              <a:buSzPct val="130000"/>
              <a:buFontTx/>
              <a:buNone/>
              <a:defRPr sz="900">
                <a:solidFill>
                  <a:schemeClr val="bg1"/>
                </a:solidFill>
              </a:defRPr>
            </a:lvl1pPr>
            <a:lvl2pPr marL="685800" indent="-228600">
              <a:buSzPct val="130000"/>
              <a:buFont typeface="Arial" panose="020B0604020202020204" pitchFamily="34" charset="0"/>
              <a:buChar char="•"/>
              <a:defRPr sz="1000"/>
            </a:lvl2pPr>
          </a:lstStyle>
          <a:p>
            <a:pPr lvl="0"/>
            <a:r>
              <a:rPr lang="de-DE" dirty="0"/>
              <a:t>Text</a:t>
            </a:r>
          </a:p>
        </p:txBody>
      </p:sp>
      <p:sp>
        <p:nvSpPr>
          <p:cNvPr id="24" name="Inhaltsplatzhalter 2">
            <a:extLst>
              <a:ext uri="{FF2B5EF4-FFF2-40B4-BE49-F238E27FC236}">
                <a16:creationId xmlns:a16="http://schemas.microsoft.com/office/drawing/2014/main" id="{AD12B352-C0FA-A810-2F97-8726DBEF2139}"/>
              </a:ext>
            </a:extLst>
          </p:cNvPr>
          <p:cNvSpPr>
            <a:spLocks noGrp="1"/>
          </p:cNvSpPr>
          <p:nvPr>
            <p:ph idx="21" hasCustomPrompt="1"/>
          </p:nvPr>
        </p:nvSpPr>
        <p:spPr>
          <a:xfrm>
            <a:off x="3419872" y="3445340"/>
            <a:ext cx="2286282" cy="963412"/>
          </a:xfrm>
          <a:prstGeom prst="rect">
            <a:avLst/>
          </a:prstGeom>
        </p:spPr>
        <p:txBody>
          <a:bodyPr/>
          <a:lstStyle>
            <a:lvl1pPr marL="0" indent="0">
              <a:lnSpc>
                <a:spcPct val="130000"/>
              </a:lnSpc>
              <a:spcBef>
                <a:spcPts val="0"/>
              </a:spcBef>
              <a:buSzPct val="130000"/>
              <a:buFontTx/>
              <a:buNone/>
              <a:defRPr sz="900"/>
            </a:lvl1pPr>
            <a:lvl2pPr marL="685800" indent="-228600">
              <a:buSzPct val="130000"/>
              <a:buFont typeface="Arial" panose="020B0604020202020204" pitchFamily="34" charset="0"/>
              <a:buChar char="•"/>
              <a:defRPr sz="1000"/>
            </a:lvl2pPr>
          </a:lstStyle>
          <a:p>
            <a:pPr lvl="0"/>
            <a:r>
              <a:rPr lang="de-DE" dirty="0"/>
              <a:t>Text</a:t>
            </a:r>
          </a:p>
        </p:txBody>
      </p:sp>
      <p:sp>
        <p:nvSpPr>
          <p:cNvPr id="25" name="Inhaltsplatzhalter 2">
            <a:extLst>
              <a:ext uri="{FF2B5EF4-FFF2-40B4-BE49-F238E27FC236}">
                <a16:creationId xmlns:a16="http://schemas.microsoft.com/office/drawing/2014/main" id="{88D1995B-2253-3F44-E749-D8CA742136FE}"/>
              </a:ext>
            </a:extLst>
          </p:cNvPr>
          <p:cNvSpPr>
            <a:spLocks noGrp="1"/>
          </p:cNvSpPr>
          <p:nvPr>
            <p:ph idx="22" hasCustomPrompt="1"/>
          </p:nvPr>
        </p:nvSpPr>
        <p:spPr>
          <a:xfrm>
            <a:off x="642598" y="3008011"/>
            <a:ext cx="2286282" cy="423606"/>
          </a:xfrm>
          <a:prstGeom prst="rect">
            <a:avLst/>
          </a:prstGeom>
        </p:spPr>
        <p:txBody>
          <a:bodyPr/>
          <a:lstStyle>
            <a:lvl1pPr marL="0" indent="0">
              <a:lnSpc>
                <a:spcPct val="130000"/>
              </a:lnSpc>
              <a:spcBef>
                <a:spcPts val="0"/>
              </a:spcBef>
              <a:buSzPct val="130000"/>
              <a:buFontTx/>
              <a:buNone/>
              <a:defRPr sz="1600"/>
            </a:lvl1pPr>
            <a:lvl2pPr marL="685800" indent="-228600">
              <a:buSzPct val="130000"/>
              <a:buFont typeface="Arial" panose="020B0604020202020204" pitchFamily="34" charset="0"/>
              <a:buChar char="•"/>
              <a:defRPr sz="1000"/>
            </a:lvl2pPr>
          </a:lstStyle>
          <a:p>
            <a:r>
              <a:rPr lang="de-DE" sz="1600" dirty="0">
                <a:solidFill>
                  <a:srgbClr val="2B2B2E"/>
                </a:solidFill>
                <a:latin typeface="GothamBook" pitchFamily="50" charset="0"/>
                <a:cs typeface="Gotham Medium" pitchFamily="2" charset="0"/>
              </a:rPr>
              <a:t>Subheadline</a:t>
            </a:r>
          </a:p>
        </p:txBody>
      </p:sp>
      <p:sp>
        <p:nvSpPr>
          <p:cNvPr id="26" name="Inhaltsplatzhalter 2">
            <a:extLst>
              <a:ext uri="{FF2B5EF4-FFF2-40B4-BE49-F238E27FC236}">
                <a16:creationId xmlns:a16="http://schemas.microsoft.com/office/drawing/2014/main" id="{65D46D60-91DF-B948-9C9D-3140C35B9732}"/>
              </a:ext>
            </a:extLst>
          </p:cNvPr>
          <p:cNvSpPr>
            <a:spLocks noGrp="1"/>
          </p:cNvSpPr>
          <p:nvPr>
            <p:ph idx="23" hasCustomPrompt="1"/>
          </p:nvPr>
        </p:nvSpPr>
        <p:spPr>
          <a:xfrm>
            <a:off x="3410546" y="3008011"/>
            <a:ext cx="2286282" cy="423606"/>
          </a:xfrm>
          <a:prstGeom prst="rect">
            <a:avLst/>
          </a:prstGeom>
        </p:spPr>
        <p:txBody>
          <a:bodyPr/>
          <a:lstStyle>
            <a:lvl1pPr marL="0" indent="0">
              <a:lnSpc>
                <a:spcPct val="130000"/>
              </a:lnSpc>
              <a:spcBef>
                <a:spcPts val="0"/>
              </a:spcBef>
              <a:buSzPct val="130000"/>
              <a:buFontTx/>
              <a:buNone/>
              <a:defRPr sz="1600"/>
            </a:lvl1pPr>
            <a:lvl2pPr marL="685800" indent="-228600">
              <a:buSzPct val="130000"/>
              <a:buFont typeface="Arial" panose="020B0604020202020204" pitchFamily="34" charset="0"/>
              <a:buChar char="•"/>
              <a:defRPr sz="1000"/>
            </a:lvl2pPr>
          </a:lstStyle>
          <a:p>
            <a:r>
              <a:rPr lang="de-DE" sz="1600" dirty="0">
                <a:solidFill>
                  <a:srgbClr val="2B2B2E"/>
                </a:solidFill>
                <a:latin typeface="GothamBook" pitchFamily="50" charset="0"/>
                <a:cs typeface="Gotham Medium" pitchFamily="2" charset="0"/>
              </a:rPr>
              <a:t>Subheadline</a:t>
            </a:r>
          </a:p>
        </p:txBody>
      </p:sp>
      <p:sp>
        <p:nvSpPr>
          <p:cNvPr id="27" name="Inhaltsplatzhalter 2">
            <a:extLst>
              <a:ext uri="{FF2B5EF4-FFF2-40B4-BE49-F238E27FC236}">
                <a16:creationId xmlns:a16="http://schemas.microsoft.com/office/drawing/2014/main" id="{FB8A339F-B791-8C6B-A994-65016414ECA7}"/>
              </a:ext>
            </a:extLst>
          </p:cNvPr>
          <p:cNvSpPr>
            <a:spLocks noGrp="1"/>
          </p:cNvSpPr>
          <p:nvPr>
            <p:ph idx="24" hasCustomPrompt="1"/>
          </p:nvPr>
        </p:nvSpPr>
        <p:spPr>
          <a:xfrm>
            <a:off x="6182950" y="3008011"/>
            <a:ext cx="2286282" cy="423606"/>
          </a:xfrm>
          <a:prstGeom prst="rect">
            <a:avLst/>
          </a:prstGeom>
        </p:spPr>
        <p:txBody>
          <a:bodyPr/>
          <a:lstStyle>
            <a:lvl1pPr marL="0" indent="0">
              <a:lnSpc>
                <a:spcPct val="130000"/>
              </a:lnSpc>
              <a:spcBef>
                <a:spcPts val="0"/>
              </a:spcBef>
              <a:buSzPct val="130000"/>
              <a:buFontTx/>
              <a:buNone/>
              <a:defRPr sz="1600">
                <a:solidFill>
                  <a:schemeClr val="bg1"/>
                </a:solidFill>
              </a:defRPr>
            </a:lvl1pPr>
            <a:lvl2pPr marL="685800" indent="-228600">
              <a:buSzPct val="130000"/>
              <a:buFont typeface="Arial" panose="020B0604020202020204" pitchFamily="34" charset="0"/>
              <a:buChar char="•"/>
              <a:defRPr sz="1000"/>
            </a:lvl2pPr>
          </a:lstStyle>
          <a:p>
            <a:r>
              <a:rPr lang="de-DE" sz="1600" dirty="0">
                <a:solidFill>
                  <a:srgbClr val="2B2B2E"/>
                </a:solidFill>
                <a:latin typeface="GothamBook" pitchFamily="50" charset="0"/>
                <a:cs typeface="Gotham Medium" pitchFamily="2" charset="0"/>
              </a:rPr>
              <a:t>Subheadline</a:t>
            </a:r>
          </a:p>
        </p:txBody>
      </p:sp>
      <p:sp>
        <p:nvSpPr>
          <p:cNvPr id="28" name="Bildplatzhalter 2">
            <a:extLst>
              <a:ext uri="{FF2B5EF4-FFF2-40B4-BE49-F238E27FC236}">
                <a16:creationId xmlns:a16="http://schemas.microsoft.com/office/drawing/2014/main" id="{7C99CE0E-ACE3-A517-81FD-6B57EB94A829}"/>
              </a:ext>
            </a:extLst>
          </p:cNvPr>
          <p:cNvSpPr>
            <a:spLocks noGrp="1"/>
          </p:cNvSpPr>
          <p:nvPr>
            <p:ph type="pic" idx="14" hasCustomPrompt="1"/>
          </p:nvPr>
        </p:nvSpPr>
        <p:spPr>
          <a:xfrm>
            <a:off x="726639" y="2135489"/>
            <a:ext cx="833058" cy="744586"/>
          </a:xfrm>
          <a:prstGeom prst="rect">
            <a:avLst/>
          </a:prstGeom>
          <a:no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to insert content</a:t>
            </a:r>
          </a:p>
        </p:txBody>
      </p:sp>
      <p:sp>
        <p:nvSpPr>
          <p:cNvPr id="29" name="Bildplatzhalter 2">
            <a:extLst>
              <a:ext uri="{FF2B5EF4-FFF2-40B4-BE49-F238E27FC236}">
                <a16:creationId xmlns:a16="http://schemas.microsoft.com/office/drawing/2014/main" id="{C87E1E36-2E0D-B4D2-A0D3-3B9C26BB3478}"/>
              </a:ext>
            </a:extLst>
          </p:cNvPr>
          <p:cNvSpPr>
            <a:spLocks noGrp="1"/>
          </p:cNvSpPr>
          <p:nvPr>
            <p:ph type="pic" idx="25" hasCustomPrompt="1"/>
          </p:nvPr>
        </p:nvSpPr>
        <p:spPr>
          <a:xfrm>
            <a:off x="3505468" y="2135489"/>
            <a:ext cx="833058" cy="744586"/>
          </a:xfrm>
          <a:prstGeom prst="rect">
            <a:avLst/>
          </a:prstGeom>
          <a:no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to insert content</a:t>
            </a:r>
          </a:p>
        </p:txBody>
      </p:sp>
      <p:sp>
        <p:nvSpPr>
          <p:cNvPr id="30" name="Bildplatzhalter 2">
            <a:extLst>
              <a:ext uri="{FF2B5EF4-FFF2-40B4-BE49-F238E27FC236}">
                <a16:creationId xmlns:a16="http://schemas.microsoft.com/office/drawing/2014/main" id="{9AB2581F-760D-F102-DF01-778D698D21B1}"/>
              </a:ext>
            </a:extLst>
          </p:cNvPr>
          <p:cNvSpPr>
            <a:spLocks noGrp="1"/>
          </p:cNvSpPr>
          <p:nvPr>
            <p:ph type="pic" idx="26" hasCustomPrompt="1"/>
          </p:nvPr>
        </p:nvSpPr>
        <p:spPr>
          <a:xfrm>
            <a:off x="6259222" y="2135489"/>
            <a:ext cx="833058" cy="744586"/>
          </a:xfrm>
          <a:prstGeom prst="rect">
            <a:avLst/>
          </a:prstGeom>
          <a:no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to insert content</a:t>
            </a:r>
          </a:p>
        </p:txBody>
      </p:sp>
      <p:sp>
        <p:nvSpPr>
          <p:cNvPr id="31" name="Rechteck 30">
            <a:extLst>
              <a:ext uri="{FF2B5EF4-FFF2-40B4-BE49-F238E27FC236}">
                <a16:creationId xmlns:a16="http://schemas.microsoft.com/office/drawing/2014/main" id="{90DCDEF4-DB52-B323-81BB-723F8AF880B9}"/>
              </a:ext>
            </a:extLst>
          </p:cNvPr>
          <p:cNvSpPr/>
          <p:nvPr userDrawn="1"/>
        </p:nvSpPr>
        <p:spPr>
          <a:xfrm>
            <a:off x="0" y="4927600"/>
            <a:ext cx="9144000"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endParaRPr lang="de-DE" sz="700" dirty="0">
              <a:latin typeface="+mj-lt"/>
            </a:endParaRPr>
          </a:p>
        </p:txBody>
      </p:sp>
      <p:sp>
        <p:nvSpPr>
          <p:cNvPr id="32" name="Rechteck 31">
            <a:extLst>
              <a:ext uri="{FF2B5EF4-FFF2-40B4-BE49-F238E27FC236}">
                <a16:creationId xmlns:a16="http://schemas.microsoft.com/office/drawing/2014/main" id="{17EC19D0-E132-36C8-01E9-E5C06E252C7D}"/>
              </a:ext>
            </a:extLst>
          </p:cNvPr>
          <p:cNvSpPr/>
          <p:nvPr userDrawn="1"/>
        </p:nvSpPr>
        <p:spPr>
          <a:xfrm>
            <a:off x="8042522" y="4927600"/>
            <a:ext cx="1046978"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de-DE" sz="700" dirty="0">
                <a:latin typeface="+mj-lt"/>
              </a:rPr>
              <a:t>DE GRUYTER</a:t>
            </a:r>
          </a:p>
        </p:txBody>
      </p:sp>
      <p:sp>
        <p:nvSpPr>
          <p:cNvPr id="33" name="Titel 1">
            <a:extLst>
              <a:ext uri="{FF2B5EF4-FFF2-40B4-BE49-F238E27FC236}">
                <a16:creationId xmlns:a16="http://schemas.microsoft.com/office/drawing/2014/main" id="{C58BF19A-6E0E-548D-CCF0-7734E60038D3}"/>
              </a:ext>
            </a:extLst>
          </p:cNvPr>
          <p:cNvSpPr>
            <a:spLocks noGrp="1"/>
          </p:cNvSpPr>
          <p:nvPr>
            <p:ph type="title" hasCustomPrompt="1"/>
          </p:nvPr>
        </p:nvSpPr>
        <p:spPr>
          <a:xfrm>
            <a:off x="287524" y="365476"/>
            <a:ext cx="4176464" cy="535531"/>
          </a:xfrm>
          <a:prstGeom prst="rect">
            <a:avLst/>
          </a:prstGeom>
        </p:spPr>
        <p:txBody>
          <a:bodyPr wrap="square">
            <a:spAutoFit/>
          </a:bodyPr>
          <a:lstStyle>
            <a:lvl1pPr algn="l">
              <a:defRPr sz="3200">
                <a:latin typeface="GothamMedium" pitchFamily="50" charset="0"/>
              </a:defRPr>
            </a:lvl1pPr>
          </a:lstStyle>
          <a:p>
            <a:r>
              <a:rPr lang="en-US" noProof="0" dirty="0"/>
              <a:t>Headline</a:t>
            </a:r>
          </a:p>
        </p:txBody>
      </p:sp>
    </p:spTree>
    <p:extLst>
      <p:ext uri="{BB962C8B-B14F-4D97-AF65-F5344CB8AC3E}">
        <p14:creationId xmlns:p14="http://schemas.microsoft.com/office/powerpoint/2010/main" val="3153803715"/>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ECIAL LAYOUTS 2 boxes">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6AC47BE-45FA-E6C6-37B2-30FAA65CFB92}"/>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3410178" y="2258155"/>
            <a:ext cx="523636" cy="523636"/>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a:extLst>
              <a:ext uri="{FF2B5EF4-FFF2-40B4-BE49-F238E27FC236}">
                <a16:creationId xmlns:a16="http://schemas.microsoft.com/office/drawing/2014/main" id="{221CEAEC-E44A-45B8-C0B1-2D25E5745120}"/>
              </a:ext>
            </a:extLst>
          </p:cNvPr>
          <p:cNvSpPr/>
          <p:nvPr userDrawn="1"/>
        </p:nvSpPr>
        <p:spPr bwMode="auto">
          <a:xfrm>
            <a:off x="4572000" y="1779662"/>
            <a:ext cx="4104456" cy="2736304"/>
          </a:xfrm>
          <a:prstGeom prst="rect">
            <a:avLst/>
          </a:prstGeom>
          <a:solidFill>
            <a:srgbClr val="F6F6F8"/>
          </a:solidFill>
          <a:ln w="0">
            <a:noFill/>
            <a:prstDash val="solid"/>
            <a:round/>
            <a:headEnd/>
            <a:tailEnd/>
          </a:ln>
          <a:effectLst/>
        </p:spPr>
        <p:txBody>
          <a:bodyPr vert="horz" wrap="square" lIns="91440" tIns="45720" rIns="91440" bIns="45720" numCol="1" rtlCol="0" anchor="t" anchorCtr="0" compatLnSpc="1">
            <a:prstTxWarp prst="textNoShape">
              <a:avLst/>
            </a:prstTxWarp>
          </a:bodyPr>
          <a:lstStyle/>
          <a:p>
            <a:pPr algn="ctr"/>
            <a:endParaRPr lang="de-DE" dirty="0">
              <a:latin typeface="GothamBook" pitchFamily="50" charset="0"/>
            </a:endParaRPr>
          </a:p>
        </p:txBody>
      </p:sp>
      <p:sp>
        <p:nvSpPr>
          <p:cNvPr id="4" name="Rechteck 3">
            <a:extLst>
              <a:ext uri="{FF2B5EF4-FFF2-40B4-BE49-F238E27FC236}">
                <a16:creationId xmlns:a16="http://schemas.microsoft.com/office/drawing/2014/main" id="{2C609AAC-317E-260A-CE3B-5D12C42E60F8}"/>
              </a:ext>
            </a:extLst>
          </p:cNvPr>
          <p:cNvSpPr/>
          <p:nvPr userDrawn="1"/>
        </p:nvSpPr>
        <p:spPr bwMode="auto">
          <a:xfrm>
            <a:off x="179512" y="51470"/>
            <a:ext cx="1548172" cy="576064"/>
          </a:xfrm>
          <a:prstGeom prst="rect">
            <a:avLst/>
          </a:prstGeom>
          <a:solidFill>
            <a:schemeClr val="bg1"/>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de-DE" dirty="0">
              <a:latin typeface="GothamBook" pitchFamily="50" charset="0"/>
            </a:endParaRPr>
          </a:p>
        </p:txBody>
      </p:sp>
      <p:sp>
        <p:nvSpPr>
          <p:cNvPr id="5" name="Rechteck 4">
            <a:extLst>
              <a:ext uri="{FF2B5EF4-FFF2-40B4-BE49-F238E27FC236}">
                <a16:creationId xmlns:a16="http://schemas.microsoft.com/office/drawing/2014/main" id="{8D4246A3-10A2-ECFE-0D3C-F66F3A3A36C9}"/>
              </a:ext>
            </a:extLst>
          </p:cNvPr>
          <p:cNvSpPr/>
          <p:nvPr userDrawn="1"/>
        </p:nvSpPr>
        <p:spPr bwMode="auto">
          <a:xfrm>
            <a:off x="467544" y="1779662"/>
            <a:ext cx="4104000" cy="2736304"/>
          </a:xfrm>
          <a:prstGeom prst="rect">
            <a:avLst/>
          </a:prstGeom>
          <a:solidFill>
            <a:schemeClr val="bg1"/>
          </a:solidFill>
          <a:ln w="0">
            <a:noFill/>
            <a:prstDash val="solid"/>
            <a:round/>
            <a:headEnd/>
            <a:tailEnd/>
          </a:ln>
          <a:effectLst>
            <a:outerShdw blurRad="381000" algn="ctr" rotWithShape="0">
              <a:srgbClr val="C00000">
                <a:alpha val="5000"/>
              </a:srgbClr>
            </a:outerShdw>
          </a:effectLst>
        </p:spPr>
        <p:txBody>
          <a:bodyPr vert="horz" wrap="square" lIns="91440" tIns="45720" rIns="91440" bIns="45720" numCol="1" rtlCol="0" anchor="t" anchorCtr="0" compatLnSpc="1">
            <a:prstTxWarp prst="textNoShape">
              <a:avLst/>
            </a:prstTxWarp>
          </a:bodyPr>
          <a:lstStyle/>
          <a:p>
            <a:pPr algn="ctr"/>
            <a:endParaRPr lang="de-DE" dirty="0">
              <a:latin typeface="GothamBook" pitchFamily="50" charset="0"/>
            </a:endParaRPr>
          </a:p>
        </p:txBody>
      </p:sp>
      <p:sp>
        <p:nvSpPr>
          <p:cNvPr id="6" name="Inhaltsplatzhalter 2">
            <a:extLst>
              <a:ext uri="{FF2B5EF4-FFF2-40B4-BE49-F238E27FC236}">
                <a16:creationId xmlns:a16="http://schemas.microsoft.com/office/drawing/2014/main" id="{B2D89103-8536-43F2-9ECE-2D505AFF9B0B}"/>
              </a:ext>
            </a:extLst>
          </p:cNvPr>
          <p:cNvSpPr>
            <a:spLocks noGrp="1"/>
          </p:cNvSpPr>
          <p:nvPr>
            <p:ph idx="1" hasCustomPrompt="1"/>
          </p:nvPr>
        </p:nvSpPr>
        <p:spPr>
          <a:xfrm>
            <a:off x="714604" y="3246814"/>
            <a:ext cx="3605367" cy="981120"/>
          </a:xfrm>
          <a:prstGeom prst="rect">
            <a:avLst/>
          </a:prstGeom>
        </p:spPr>
        <p:txBody>
          <a:bodyPr/>
          <a:lstStyle>
            <a:lvl1pPr marL="0" indent="0">
              <a:lnSpc>
                <a:spcPct val="130000"/>
              </a:lnSpc>
              <a:spcBef>
                <a:spcPts val="0"/>
              </a:spcBef>
              <a:buSzPct val="130000"/>
              <a:buFontTx/>
              <a:buNone/>
              <a:defRPr sz="900"/>
            </a:lvl1pPr>
            <a:lvl2pPr marL="685800" indent="-228600">
              <a:buSzPct val="130000"/>
              <a:buFont typeface="Arial" panose="020B0604020202020204" pitchFamily="34" charset="0"/>
              <a:buChar char="•"/>
              <a:defRPr sz="1000"/>
            </a:lvl2pPr>
          </a:lstStyle>
          <a:p>
            <a:pPr lvl="0"/>
            <a:r>
              <a:rPr lang="de-DE" dirty="0"/>
              <a:t>Text</a:t>
            </a:r>
          </a:p>
        </p:txBody>
      </p:sp>
      <p:sp>
        <p:nvSpPr>
          <p:cNvPr id="7" name="Titel 1">
            <a:extLst>
              <a:ext uri="{FF2B5EF4-FFF2-40B4-BE49-F238E27FC236}">
                <a16:creationId xmlns:a16="http://schemas.microsoft.com/office/drawing/2014/main" id="{A7B81008-F3E3-D220-254C-F5093B376A8A}"/>
              </a:ext>
            </a:extLst>
          </p:cNvPr>
          <p:cNvSpPr>
            <a:spLocks noGrp="1"/>
          </p:cNvSpPr>
          <p:nvPr>
            <p:ph type="title" hasCustomPrompt="1"/>
          </p:nvPr>
        </p:nvSpPr>
        <p:spPr>
          <a:xfrm>
            <a:off x="647564" y="770049"/>
            <a:ext cx="4104456" cy="397545"/>
          </a:xfrm>
          <a:prstGeom prst="rect">
            <a:avLst/>
          </a:prstGeom>
        </p:spPr>
        <p:txBody>
          <a:bodyPr/>
          <a:lstStyle>
            <a:lvl1pPr algn="l">
              <a:defRPr sz="3200">
                <a:latin typeface="GothamMedium" pitchFamily="50" charset="0"/>
              </a:defRPr>
            </a:lvl1pPr>
          </a:lstStyle>
          <a:p>
            <a:r>
              <a:rPr lang="de-DE" sz="3200" dirty="0">
                <a:solidFill>
                  <a:srgbClr val="2B2B2E"/>
                </a:solidFill>
                <a:latin typeface="Gotham Medium" pitchFamily="2" charset="0"/>
                <a:cs typeface="Gotham Medium" pitchFamily="2" charset="0"/>
              </a:rPr>
              <a:t>Headline</a:t>
            </a:r>
            <a:endParaRPr lang="de-DE" sz="2800" dirty="0">
              <a:solidFill>
                <a:srgbClr val="2B2B2E"/>
              </a:solidFill>
              <a:latin typeface="Gotham Medium" pitchFamily="2" charset="0"/>
              <a:cs typeface="Gotham Medium" pitchFamily="2" charset="0"/>
            </a:endParaRPr>
          </a:p>
        </p:txBody>
      </p:sp>
      <p:sp>
        <p:nvSpPr>
          <p:cNvPr id="8" name="Inhaltsplatzhalter 2">
            <a:extLst>
              <a:ext uri="{FF2B5EF4-FFF2-40B4-BE49-F238E27FC236}">
                <a16:creationId xmlns:a16="http://schemas.microsoft.com/office/drawing/2014/main" id="{5E813A9F-4342-5BED-933D-726ABE350A71}"/>
              </a:ext>
            </a:extLst>
          </p:cNvPr>
          <p:cNvSpPr>
            <a:spLocks noGrp="1"/>
          </p:cNvSpPr>
          <p:nvPr>
            <p:ph idx="22" hasCustomPrompt="1"/>
          </p:nvPr>
        </p:nvSpPr>
        <p:spPr>
          <a:xfrm>
            <a:off x="714604" y="2823641"/>
            <a:ext cx="3605367" cy="423606"/>
          </a:xfrm>
          <a:prstGeom prst="rect">
            <a:avLst/>
          </a:prstGeom>
        </p:spPr>
        <p:txBody>
          <a:bodyPr/>
          <a:lstStyle>
            <a:lvl1pPr marL="0" indent="0">
              <a:lnSpc>
                <a:spcPct val="130000"/>
              </a:lnSpc>
              <a:spcBef>
                <a:spcPts val="0"/>
              </a:spcBef>
              <a:buSzPct val="130000"/>
              <a:buFontTx/>
              <a:buNone/>
              <a:defRPr sz="1600"/>
            </a:lvl1pPr>
            <a:lvl2pPr marL="685800" indent="-228600">
              <a:buSzPct val="130000"/>
              <a:buFont typeface="Arial" panose="020B0604020202020204" pitchFamily="34" charset="0"/>
              <a:buChar char="•"/>
              <a:defRPr sz="1000"/>
            </a:lvl2pPr>
          </a:lstStyle>
          <a:p>
            <a:r>
              <a:rPr lang="de-DE" sz="1600" dirty="0">
                <a:solidFill>
                  <a:srgbClr val="2B2B2E"/>
                </a:solidFill>
                <a:latin typeface="GothamBook" pitchFamily="50" charset="0"/>
                <a:cs typeface="Gotham Medium" pitchFamily="2" charset="0"/>
              </a:rPr>
              <a:t>Subheadline</a:t>
            </a:r>
          </a:p>
        </p:txBody>
      </p:sp>
      <p:sp>
        <p:nvSpPr>
          <p:cNvPr id="9" name="Bildplatzhalter 2">
            <a:extLst>
              <a:ext uri="{FF2B5EF4-FFF2-40B4-BE49-F238E27FC236}">
                <a16:creationId xmlns:a16="http://schemas.microsoft.com/office/drawing/2014/main" id="{C30A0909-21FD-D4CB-F537-F0D4C7DA7779}"/>
              </a:ext>
            </a:extLst>
          </p:cNvPr>
          <p:cNvSpPr>
            <a:spLocks noGrp="1"/>
          </p:cNvSpPr>
          <p:nvPr>
            <p:ph type="pic" idx="14" hasCustomPrompt="1"/>
          </p:nvPr>
        </p:nvSpPr>
        <p:spPr>
          <a:xfrm>
            <a:off x="791580" y="1951119"/>
            <a:ext cx="833058" cy="744586"/>
          </a:xfrm>
          <a:prstGeom prst="rect">
            <a:avLst/>
          </a:prstGeom>
          <a:no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to insert content</a:t>
            </a:r>
          </a:p>
        </p:txBody>
      </p:sp>
      <p:sp>
        <p:nvSpPr>
          <p:cNvPr id="10" name="Inhaltsplatzhalter 2">
            <a:extLst>
              <a:ext uri="{FF2B5EF4-FFF2-40B4-BE49-F238E27FC236}">
                <a16:creationId xmlns:a16="http://schemas.microsoft.com/office/drawing/2014/main" id="{B9E2F796-27AD-A612-BB9C-1FBCEC838873}"/>
              </a:ext>
            </a:extLst>
          </p:cNvPr>
          <p:cNvSpPr>
            <a:spLocks noGrp="1"/>
          </p:cNvSpPr>
          <p:nvPr>
            <p:ph idx="23" hasCustomPrompt="1"/>
          </p:nvPr>
        </p:nvSpPr>
        <p:spPr>
          <a:xfrm>
            <a:off x="4828098" y="3246814"/>
            <a:ext cx="3605367" cy="981120"/>
          </a:xfrm>
          <a:prstGeom prst="rect">
            <a:avLst/>
          </a:prstGeom>
        </p:spPr>
        <p:txBody>
          <a:bodyPr/>
          <a:lstStyle>
            <a:lvl1pPr marL="0" indent="0">
              <a:lnSpc>
                <a:spcPct val="130000"/>
              </a:lnSpc>
              <a:spcBef>
                <a:spcPts val="0"/>
              </a:spcBef>
              <a:buSzPct val="130000"/>
              <a:buFontTx/>
              <a:buNone/>
              <a:defRPr sz="900"/>
            </a:lvl1pPr>
            <a:lvl2pPr marL="685800" indent="-228600">
              <a:buSzPct val="130000"/>
              <a:buFont typeface="Arial" panose="020B0604020202020204" pitchFamily="34" charset="0"/>
              <a:buChar char="•"/>
              <a:defRPr sz="1000"/>
            </a:lvl2pPr>
          </a:lstStyle>
          <a:p>
            <a:pPr lvl="0"/>
            <a:r>
              <a:rPr lang="de-DE" dirty="0"/>
              <a:t>Text</a:t>
            </a:r>
          </a:p>
        </p:txBody>
      </p:sp>
      <p:sp>
        <p:nvSpPr>
          <p:cNvPr id="11" name="Inhaltsplatzhalter 2">
            <a:extLst>
              <a:ext uri="{FF2B5EF4-FFF2-40B4-BE49-F238E27FC236}">
                <a16:creationId xmlns:a16="http://schemas.microsoft.com/office/drawing/2014/main" id="{997D9C6A-8EED-A3A8-4009-BEEACC8E3168}"/>
              </a:ext>
            </a:extLst>
          </p:cNvPr>
          <p:cNvSpPr>
            <a:spLocks noGrp="1"/>
          </p:cNvSpPr>
          <p:nvPr>
            <p:ph idx="24" hasCustomPrompt="1"/>
          </p:nvPr>
        </p:nvSpPr>
        <p:spPr>
          <a:xfrm>
            <a:off x="4828098" y="2823641"/>
            <a:ext cx="3605367" cy="423606"/>
          </a:xfrm>
          <a:prstGeom prst="rect">
            <a:avLst/>
          </a:prstGeom>
        </p:spPr>
        <p:txBody>
          <a:bodyPr/>
          <a:lstStyle>
            <a:lvl1pPr marL="0" indent="0">
              <a:lnSpc>
                <a:spcPct val="130000"/>
              </a:lnSpc>
              <a:spcBef>
                <a:spcPts val="0"/>
              </a:spcBef>
              <a:buSzPct val="130000"/>
              <a:buFontTx/>
              <a:buNone/>
              <a:defRPr sz="1600"/>
            </a:lvl1pPr>
            <a:lvl2pPr marL="685800" indent="-228600">
              <a:buSzPct val="130000"/>
              <a:buFont typeface="Arial" panose="020B0604020202020204" pitchFamily="34" charset="0"/>
              <a:buChar char="•"/>
              <a:defRPr sz="1000"/>
            </a:lvl2pPr>
          </a:lstStyle>
          <a:p>
            <a:r>
              <a:rPr lang="de-DE" sz="1600" dirty="0">
                <a:solidFill>
                  <a:srgbClr val="2B2B2E"/>
                </a:solidFill>
                <a:latin typeface="GothamBook" pitchFamily="50" charset="0"/>
                <a:cs typeface="Gotham Medium" pitchFamily="2" charset="0"/>
              </a:rPr>
              <a:t>Subheadline</a:t>
            </a:r>
          </a:p>
        </p:txBody>
      </p:sp>
      <p:sp>
        <p:nvSpPr>
          <p:cNvPr id="12" name="Bildplatzhalter 2">
            <a:extLst>
              <a:ext uri="{FF2B5EF4-FFF2-40B4-BE49-F238E27FC236}">
                <a16:creationId xmlns:a16="http://schemas.microsoft.com/office/drawing/2014/main" id="{5F327C39-D4A0-9A9D-7DAF-7B18B5A79F29}"/>
              </a:ext>
            </a:extLst>
          </p:cNvPr>
          <p:cNvSpPr>
            <a:spLocks noGrp="1"/>
          </p:cNvSpPr>
          <p:nvPr>
            <p:ph type="pic" idx="25" hasCustomPrompt="1"/>
          </p:nvPr>
        </p:nvSpPr>
        <p:spPr>
          <a:xfrm>
            <a:off x="4896036" y="1951119"/>
            <a:ext cx="833058" cy="744586"/>
          </a:xfrm>
          <a:prstGeom prst="rect">
            <a:avLst/>
          </a:prstGeom>
          <a:noFill/>
        </p:spPr>
        <p:txBody>
          <a:bodyPr bIns="720000" anchor="ctr">
            <a:noAutofit/>
          </a:bodyPr>
          <a:lstStyle>
            <a:lvl1pPr marL="0" indent="0" algn="ctr">
              <a:buNone/>
              <a:defRPr sz="1000" baseline="0">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to insert content</a:t>
            </a:r>
          </a:p>
        </p:txBody>
      </p:sp>
    </p:spTree>
    <p:extLst>
      <p:ext uri="{BB962C8B-B14F-4D97-AF65-F5344CB8AC3E}">
        <p14:creationId xmlns:p14="http://schemas.microsoft.com/office/powerpoint/2010/main" val="2146110983"/>
      </p:ext>
    </p:extLst>
  </p:cSld>
  <p:clrMapOvr>
    <a:masterClrMapping/>
  </p:clrMapOvr>
  <p:extLst>
    <p:ext uri="{DCECCB84-F9BA-43D5-87BE-67443E8EF086}">
      <p15:sldGuideLst xmlns:p15="http://schemas.microsoft.com/office/powerpoint/2012/main">
        <p15:guide id="1" orient="horz" pos="305">
          <p15:clr>
            <a:srgbClr val="FBAE40"/>
          </p15:clr>
        </p15:guide>
        <p15:guide id="2" pos="249">
          <p15:clr>
            <a:srgbClr val="FBAE40"/>
          </p15:clr>
        </p15:guide>
        <p15:guide id="3" pos="453">
          <p15:clr>
            <a:srgbClr val="FBAE40"/>
          </p15:clr>
        </p15:guide>
        <p15:guide id="4" pos="5511">
          <p15:clr>
            <a:srgbClr val="FBAE40"/>
          </p15:clr>
        </p15:guide>
        <p15:guide id="5" orient="horz" pos="531">
          <p15:clr>
            <a:srgbClr val="FBAE40"/>
          </p15:clr>
        </p15:guide>
        <p15:guide id="6" orient="horz" pos="2867">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4.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5.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60889"/>
      </p:ext>
    </p:extLst>
  </p:cSld>
  <p:clrMap bg1="lt1" tx1="dk1" bg2="lt2" tx2="dk2" accent1="accent1" accent2="accent2" accent3="accent3" accent4="accent4" accent5="accent5" accent6="accent6" hlink="hlink" folHlink="folHlink"/>
  <p:sldLayoutIdLst>
    <p:sldLayoutId id="2147483832" r:id="rId1"/>
    <p:sldLayoutId id="2147483840" r:id="rId2"/>
    <p:sldLayoutId id="2147483857" r:id="rId3"/>
    <p:sldLayoutId id="2147483858" r:id="rId4"/>
    <p:sldLayoutId id="214748391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0E09009-40EF-1A11-3149-280173616EB7}"/>
              </a:ext>
            </a:extLst>
          </p:cNvPr>
          <p:cNvSpPr/>
          <p:nvPr userDrawn="1"/>
        </p:nvSpPr>
        <p:spPr>
          <a:xfrm>
            <a:off x="0" y="4927600"/>
            <a:ext cx="9144000"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endParaRPr lang="de-DE" sz="700" dirty="0">
              <a:latin typeface="+mj-lt"/>
            </a:endParaRPr>
          </a:p>
        </p:txBody>
      </p:sp>
      <p:sp>
        <p:nvSpPr>
          <p:cNvPr id="4" name="Rechteck 3">
            <a:extLst>
              <a:ext uri="{FF2B5EF4-FFF2-40B4-BE49-F238E27FC236}">
                <a16:creationId xmlns:a16="http://schemas.microsoft.com/office/drawing/2014/main" id="{F1E36781-69FD-BF7B-CDAE-2D90D8A8F0A2}"/>
              </a:ext>
            </a:extLst>
          </p:cNvPr>
          <p:cNvSpPr/>
          <p:nvPr userDrawn="1"/>
        </p:nvSpPr>
        <p:spPr>
          <a:xfrm>
            <a:off x="8042522" y="4927600"/>
            <a:ext cx="1046978"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de-DE" sz="700" dirty="0">
                <a:latin typeface="+mj-lt"/>
              </a:rPr>
              <a:t>DE GRUYTER</a:t>
            </a:r>
          </a:p>
        </p:txBody>
      </p:sp>
    </p:spTree>
    <p:extLst>
      <p:ext uri="{BB962C8B-B14F-4D97-AF65-F5344CB8AC3E}">
        <p14:creationId xmlns:p14="http://schemas.microsoft.com/office/powerpoint/2010/main" val="4079429016"/>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5" r:id="rId3"/>
    <p:sldLayoutId id="2147483863" r:id="rId4"/>
    <p:sldLayoutId id="214748386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6C14E1F-7451-E0A1-95FE-C2CCE54C0A2F}"/>
              </a:ext>
            </a:extLst>
          </p:cNvPr>
          <p:cNvSpPr/>
          <p:nvPr userDrawn="1"/>
        </p:nvSpPr>
        <p:spPr bwMode="auto">
          <a:xfrm>
            <a:off x="0" y="0"/>
            <a:ext cx="9144000" cy="5143500"/>
          </a:xfrm>
          <a:prstGeom prst="rect">
            <a:avLst/>
          </a:prstGeom>
          <a:solidFill>
            <a:srgbClr val="615B66"/>
          </a:solidFill>
          <a:ln w="0">
            <a:noFill/>
            <a:prstDash val="solid"/>
            <a:round/>
            <a:headEnd/>
            <a:tailEnd/>
          </a:ln>
        </p:spPr>
        <p:txBody>
          <a:bodyPr vert="horz" wrap="square" lIns="91440" tIns="45720" rIns="91440" bIns="45720" numCol="1" rtlCol="0" anchor="t" anchorCtr="0" compatLnSpc="1">
            <a:prstTxWarp prst="textNoShape">
              <a:avLst/>
            </a:prstTxWarp>
          </a:bodyPr>
          <a:lstStyle/>
          <a:p>
            <a:pPr algn="ctr"/>
            <a:endParaRPr lang="de-DE" dirty="0">
              <a:solidFill>
                <a:srgbClr val="F18700"/>
              </a:solidFill>
              <a:latin typeface="GothamBook" pitchFamily="50" charset="0"/>
            </a:endParaRPr>
          </a:p>
        </p:txBody>
      </p:sp>
      <p:sp>
        <p:nvSpPr>
          <p:cNvPr id="5" name="Rechteck 4">
            <a:extLst>
              <a:ext uri="{FF2B5EF4-FFF2-40B4-BE49-F238E27FC236}">
                <a16:creationId xmlns:a16="http://schemas.microsoft.com/office/drawing/2014/main" id="{FA03E466-B6C3-88B7-217B-EFE30842E275}"/>
              </a:ext>
            </a:extLst>
          </p:cNvPr>
          <p:cNvSpPr/>
          <p:nvPr userDrawn="1"/>
        </p:nvSpPr>
        <p:spPr>
          <a:xfrm>
            <a:off x="0" y="4927600"/>
            <a:ext cx="9144000"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endParaRPr lang="de-DE" sz="700" dirty="0">
              <a:latin typeface="+mj-lt"/>
            </a:endParaRPr>
          </a:p>
        </p:txBody>
      </p:sp>
      <p:sp>
        <p:nvSpPr>
          <p:cNvPr id="6" name="Rechteck 5">
            <a:extLst>
              <a:ext uri="{FF2B5EF4-FFF2-40B4-BE49-F238E27FC236}">
                <a16:creationId xmlns:a16="http://schemas.microsoft.com/office/drawing/2014/main" id="{EDF22FD6-90FD-E0C0-BCEE-F7BA032A1ADF}"/>
              </a:ext>
            </a:extLst>
          </p:cNvPr>
          <p:cNvSpPr/>
          <p:nvPr userDrawn="1"/>
        </p:nvSpPr>
        <p:spPr>
          <a:xfrm>
            <a:off x="8042522" y="4927600"/>
            <a:ext cx="1046978"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de-DE" sz="700" dirty="0">
                <a:latin typeface="GothamBold" pitchFamily="50" charset="0"/>
              </a:rPr>
              <a:t>DE GRUYTER</a:t>
            </a:r>
          </a:p>
        </p:txBody>
      </p:sp>
    </p:spTree>
    <p:extLst>
      <p:ext uri="{BB962C8B-B14F-4D97-AF65-F5344CB8AC3E}">
        <p14:creationId xmlns:p14="http://schemas.microsoft.com/office/powerpoint/2010/main" val="1418767645"/>
      </p:ext>
    </p:extLst>
  </p:cSld>
  <p:clrMap bg1="lt1" tx1="dk1" bg2="lt2" tx2="dk2" accent1="accent1" accent2="accent2" accent3="accent3" accent4="accent4" accent5="accent5" accent6="accent6" hlink="hlink" folHlink="folHlink"/>
  <p:sldLayoutIdLst>
    <p:sldLayoutId id="2147483868" r:id="rId1"/>
  </p:sldLayoutIdLst>
  <p:txStyles>
    <p:titleStyle>
      <a:lvl1pPr algn="l" defTabSz="914400" rtl="0" eaLnBrk="1" latinLnBrk="0" hangingPunct="1">
        <a:lnSpc>
          <a:spcPct val="90000"/>
        </a:lnSpc>
        <a:spcBef>
          <a:spcPct val="0"/>
        </a:spcBef>
        <a:buNone/>
        <a:defRPr sz="3600" kern="1200">
          <a:solidFill>
            <a:schemeClr val="bg1"/>
          </a:solidFill>
          <a:latin typeface="Times LT Std Semibold" panose="0202070308050502030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01DACD0-E2F1-FE6F-9819-4F5B28AD5DBF}"/>
              </a:ext>
            </a:extLst>
          </p:cNvPr>
          <p:cNvSpPr/>
          <p:nvPr userDrawn="1"/>
        </p:nvSpPr>
        <p:spPr>
          <a:xfrm>
            <a:off x="0" y="4927600"/>
            <a:ext cx="9144000"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endParaRPr lang="de-DE" sz="700" dirty="0">
              <a:latin typeface="+mj-lt"/>
            </a:endParaRPr>
          </a:p>
        </p:txBody>
      </p:sp>
      <p:sp>
        <p:nvSpPr>
          <p:cNvPr id="3" name="Rechteck 2">
            <a:extLst>
              <a:ext uri="{FF2B5EF4-FFF2-40B4-BE49-F238E27FC236}">
                <a16:creationId xmlns:a16="http://schemas.microsoft.com/office/drawing/2014/main" id="{9B6D764B-6BF9-ABB3-F118-69AB6076EBDB}"/>
              </a:ext>
            </a:extLst>
          </p:cNvPr>
          <p:cNvSpPr/>
          <p:nvPr userDrawn="1"/>
        </p:nvSpPr>
        <p:spPr>
          <a:xfrm>
            <a:off x="8042522" y="4927600"/>
            <a:ext cx="1046978"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de-DE" sz="700" dirty="0">
                <a:latin typeface="GothamBold" pitchFamily="50" charset="0"/>
              </a:rPr>
              <a:t>DE GRUYTER</a:t>
            </a:r>
          </a:p>
        </p:txBody>
      </p:sp>
    </p:spTree>
    <p:extLst>
      <p:ext uri="{BB962C8B-B14F-4D97-AF65-F5344CB8AC3E}">
        <p14:creationId xmlns:p14="http://schemas.microsoft.com/office/powerpoint/2010/main" val="1448683832"/>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othamBook"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0D664D5-E737-5942-BAF0-9978CBF39211}"/>
              </a:ext>
            </a:extLst>
          </p:cNvPr>
          <p:cNvSpPr/>
          <p:nvPr userDrawn="1"/>
        </p:nvSpPr>
        <p:spPr>
          <a:xfrm>
            <a:off x="0" y="4927600"/>
            <a:ext cx="9144000"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endParaRPr lang="de-DE" sz="700" dirty="0">
              <a:latin typeface="+mj-lt"/>
            </a:endParaRPr>
          </a:p>
        </p:txBody>
      </p:sp>
      <p:sp>
        <p:nvSpPr>
          <p:cNvPr id="3" name="Rechteck 2">
            <a:extLst>
              <a:ext uri="{FF2B5EF4-FFF2-40B4-BE49-F238E27FC236}">
                <a16:creationId xmlns:a16="http://schemas.microsoft.com/office/drawing/2014/main" id="{81874617-BBAE-943B-485D-FB7BF29CD9FE}"/>
              </a:ext>
            </a:extLst>
          </p:cNvPr>
          <p:cNvSpPr/>
          <p:nvPr userDrawn="1"/>
        </p:nvSpPr>
        <p:spPr>
          <a:xfrm>
            <a:off x="8042522" y="4927600"/>
            <a:ext cx="1046978" cy="215900"/>
          </a:xfrm>
          <a:prstGeom prst="rect">
            <a:avLst/>
          </a:prstGeom>
          <a:solidFill>
            <a:srgbClr val="000000"/>
          </a:solidFill>
          <a:ln>
            <a:solidFill>
              <a:schemeClr val="tx1">
                <a:alpha val="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de-DE" sz="700" dirty="0">
                <a:latin typeface="GothamBold" pitchFamily="50" charset="0"/>
              </a:rPr>
              <a:t>DE GRUYTER</a:t>
            </a:r>
          </a:p>
        </p:txBody>
      </p:sp>
    </p:spTree>
    <p:extLst>
      <p:ext uri="{BB962C8B-B14F-4D97-AF65-F5344CB8AC3E}">
        <p14:creationId xmlns:p14="http://schemas.microsoft.com/office/powerpoint/2010/main" val="143557581"/>
      </p:ext>
    </p:extLst>
  </p:cSld>
  <p:clrMap bg1="lt1" tx1="dk1" bg2="lt2" tx2="dk2" accent1="accent1" accent2="accent2" accent3="accent3" accent4="accent4" accent5="accent5" accent6="accent6" hlink="hlink" folHlink="folHlink"/>
  <p:sldLayoutIdLst>
    <p:sldLayoutId id="2147483893" r:id="rId1"/>
    <p:sldLayoutId id="2147483896" r:id="rId2"/>
    <p:sldLayoutId id="2147483894" r:id="rId3"/>
    <p:sldLayoutId id="214748389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marketing.degruyter.com/databases_trial_request_en?Database=thesaurus-linguae-latinae" TargetMode="External"/><Relationship Id="rId2" Type="http://schemas.openxmlformats.org/officeDocument/2006/relationships/hyperlink" Target="https://www.degruyter.com/database/tll/html?lang=en" TargetMode="Externa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hyperlink" Target="https://marketing.degruyter.com/databases_trial_request_en?Database=worterbuch-altgriechisch-deutsch" TargetMode="External"/><Relationship Id="rId2" Type="http://schemas.openxmlformats.org/officeDocument/2006/relationships/hyperlink" Target="https://www.degruyter.com/database/WBGDO/html?lang=en" TargetMode="Externa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marketing.degruyter.com/databases_trial_request_en?Database=Akten-der-Partei" TargetMode="External"/><Relationship Id="rId2" Type="http://schemas.openxmlformats.org/officeDocument/2006/relationships/hyperlink" Target="https://www.degruyter.com/database/apk/html" TargetMode="External"/><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hyperlink" Target="https://www.degruyter.com/database/bhde/html"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hyperlink" Target="https://marketing.degruyter.com/databases_trial_request_en?Database=bio-handbucher-emigration-nach-1933"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marketing.degruyter.com/databases_trial_request_en?Database=nationalsozialismus-holocaust" TargetMode="External"/><Relationship Id="rId2" Type="http://schemas.openxmlformats.org/officeDocument/2006/relationships/hyperlink" Target="https://www.degruyter.com/database/DGO/html?" TargetMode="Externa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hyperlink" Target="https://marketing.degruyter.com/databases_trial_request_en?Database=tagesrapporte-der-gestapo-wien-1938-1945" TargetMode="External"/><Relationship Id="rId2" Type="http://schemas.openxmlformats.org/officeDocument/2006/relationships/hyperlink" Target="https://www.degruyter.com/database/TRAP/html?" TargetMode="Externa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hyperlink" Target="https://marketing.degruyter.com/databases_trial_request_en?Database=hitler-quellen-1924-45" TargetMode="External"/><Relationship Id="rId2" Type="http://schemas.openxmlformats.org/officeDocument/2006/relationships/hyperlink" Target="https://www.degruyter.com/database/hitq/html" TargetMode="Externa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hyperlink" Target="https://marketing.degruyter.com/databases_trial_request_en?Database=handbook-ideologies-national-socialism" TargetMode="External"/><Relationship Id="rId2" Type="http://schemas.openxmlformats.org/officeDocument/2006/relationships/hyperlink" Target="https://www.degruyter.com/database/INSO/html?lang=en" TargetMode="External"/><Relationship Id="rId1" Type="http://schemas.openxmlformats.org/officeDocument/2006/relationships/slideLayout" Target="../slideLayouts/slideLayout5.xml"/><Relationship Id="rId5" Type="http://schemas.openxmlformats.org/officeDocument/2006/relationships/image" Target="../media/image30.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hyperlink" Target="https://marketing.degruyter.com/databases_trial_request_en?Database=klemperer" TargetMode="External"/><Relationship Id="rId2" Type="http://schemas.openxmlformats.org/officeDocument/2006/relationships/hyperlink" Target="https://www.degruyter.com/database/klemp/html?lang=en" TargetMode="Externa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marketing.degruyter.com/databases_trial_request_en?Database=nurnberger-dokument" TargetMode="External"/><Relationship Id="rId2" Type="http://schemas.openxmlformats.org/officeDocument/2006/relationships/hyperlink" Target="https://www.degruyter.com/database/ndk/html" TargetMode="Externa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hyperlink" Target="https://marketing.degruyter.com/databases_trial_request_en?Database=world-bio-index" TargetMode="External"/><Relationship Id="rId2" Type="http://schemas.openxmlformats.org/officeDocument/2006/relationships/hyperlink" Target="https://www.degruyter.com/database/wbis/html" TargetMode="Externa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hyperlink" Target="https://marketing.degruyter.com/databases_trial_request_en?Database=diensttagebuch-sievers-ahenenerbe" TargetMode="External"/><Relationship Id="rId2" Type="http://schemas.openxmlformats.org/officeDocument/2006/relationships/hyperlink" Target="https://www.degruyter.com/database/SAEO/html?lang=en" TargetMode="Externa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hyperlink" Target="https://marketing.degruyter.com/databases_trial_request_en?Database=stimmungs-und-lageberichte" TargetMode="External"/><Relationship Id="rId2" Type="http://schemas.openxmlformats.org/officeDocument/2006/relationships/hyperlink" Target="https://www.degruyter.com/database/stla/html?lang=en" TargetMode="Externa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hyperlink" Target="https://marketing.degruyter.com/databases_trial_request_en?Database=tarnschriften-1933-1945" TargetMode="External"/><Relationship Id="rId2" Type="http://schemas.openxmlformats.org/officeDocument/2006/relationships/hyperlink" Target="https://www.degruyter.com/database/tarns/html?lang=en" TargetMode="Externa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hyperlink" Target="https://marketing.degruyter.com/databases_trial_request_en?Database=die-tagebucher-joseph-goebbels" TargetMode="External"/><Relationship Id="rId2" Type="http://schemas.openxmlformats.org/officeDocument/2006/relationships/hyperlink" Target="https://www.degruyter.com/database/tjgo/html?lang=en" TargetMode="External"/><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hyperlink" Target="https://marketing.degruyter.com/databases_trial_request_en?Database=vossische-zeitung-1918-1934" TargetMode="External"/><Relationship Id="rId2" Type="http://schemas.openxmlformats.org/officeDocument/2006/relationships/hyperlink" Target="https://www.degruyter.com/database/VOSS/html?lang=en" TargetMode="Externa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hyperlink" Target="https://marketing.degruyter.com/databases_trial_request_en?Database=widerstand-als-hochverrat" TargetMode="External"/><Relationship Id="rId2" Type="http://schemas.openxmlformats.org/officeDocument/2006/relationships/hyperlink" Target="https://www.degruyter.com/database/wiho/html?lang=en" TargetMode="Externa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s://marketing.degruyter.com/databases_trial_request_en?Database=DEUTSCHSPRACHIGES-JUDENTUM-ONLINE" TargetMode="External"/><Relationship Id="rId2" Type="http://schemas.openxmlformats.org/officeDocument/2006/relationships/hyperlink" Target="https://www.degruyter.com/database/abj/html" TargetMode="Externa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marketing.degruyter.com/databases_trial_request_en?Database=antisemitisimus-online" TargetMode="External"/><Relationship Id="rId2" Type="http://schemas.openxmlformats.org/officeDocument/2006/relationships/hyperlink" Target="https://www.degruyter.com/database/hdao/html?" TargetMode="Externa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hyperlink" Target="https://marketing.degruyter.com/databases_trial_request_en?Database=deutsch-judische-quellen-aus-palastina" TargetMode="External"/><Relationship Id="rId2" Type="http://schemas.openxmlformats.org/officeDocument/2006/relationships/hyperlink" Target="https://www.degruyter.com/database/QPI/html?" TargetMode="External"/><Relationship Id="rId1" Type="http://schemas.openxmlformats.org/officeDocument/2006/relationships/slideLayout" Target="../slideLayouts/slideLayout5.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hyperlink" Target="https://marketing.degruyter.com/databases_trial_request_en?Database=singerman-biblio-anitsemitic" TargetMode="External"/><Relationship Id="rId2" Type="http://schemas.openxmlformats.org/officeDocument/2006/relationships/hyperlink" Target="https://www.degruyter.com/database/SIBA/html?lang=en" TargetMode="Externa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s://marketing.degruyter.com/databases_trial_request_en?Database=enhanced-electronic-grammar" TargetMode="External"/><Relationship Id="rId2" Type="http://schemas.openxmlformats.org/officeDocument/2006/relationships/hyperlink" Target="https://www.degruyter.com/database/eeg/html?lang=en" TargetMode="External"/><Relationship Id="rId1" Type="http://schemas.openxmlformats.org/officeDocument/2006/relationships/slideLayout" Target="../slideLayouts/slideLayout5.xml"/><Relationship Id="rId5" Type="http://schemas.openxmlformats.org/officeDocument/2006/relationships/image" Target="../media/image45.jpe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hyperlink" Target="https://marketing.degruyter.com/databases_trial_request_en?Database=worterbucher-zur-sprach-und-komms" TargetMode="External"/><Relationship Id="rId2" Type="http://schemas.openxmlformats.org/officeDocument/2006/relationships/hyperlink" Target="https://www.degruyter.com/database/wsk/html?" TargetMode="Externa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hyperlink" Target="https://marketing.degruyter.com/databases_trial_request_en?Database=linguistic-minorities-in-europe" TargetMode="External"/><Relationship Id="rId2" Type="http://schemas.openxmlformats.org/officeDocument/2006/relationships/hyperlink" Target="https://www.degruyter.com/database/lme/html?lang=en" TargetMode="Externa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hyperlink" Target="https://marketing.degruyter.com/databases_trial_request_en?Database=treasury-linguistic-maps" TargetMode="External"/><Relationship Id="rId2" Type="http://schemas.openxmlformats.org/officeDocument/2006/relationships/hyperlink" Target="https://www.degruyter.com/database/tlm/html?lang=en" TargetMode="Externa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marketing.degruyter.com/databases_trial_request_en?Database=deutsche-literatur-des-18" TargetMode="External"/><Relationship Id="rId2" Type="http://schemas.openxmlformats.org/officeDocument/2006/relationships/hyperlink" Target="https://www.degruyter.com/database/DLO/html?" TargetMode="External"/><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hyperlink" Target="https://marketing.degruyter.com/databases_trial_request_en?Database=building-types-online" TargetMode="External"/><Relationship Id="rId2" Type="http://schemas.openxmlformats.org/officeDocument/2006/relationships/hyperlink" Target="https://www.degruyter.com/database/bdt/html" TargetMode="Externa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hyperlink" Target="https://marketing.degruyter.com/databases_trial_request_en?Database=deutsches-literatur-lixikon-online" TargetMode="External"/><Relationship Id="rId2" Type="http://schemas.openxmlformats.org/officeDocument/2006/relationships/hyperlink" Target="https://www.degruyter.com/database/dllo/html?lang=en" TargetMode="External"/><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hyperlink" Target="https://marketing.degruyter.com/databases_trial_request_en?Database=deutsches-theater-lixikon-online" TargetMode="External"/><Relationship Id="rId2" Type="http://schemas.openxmlformats.org/officeDocument/2006/relationships/hyperlink" Target="https://www.degruyter.com/database/dtlo/html?" TargetMode="External"/><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hyperlink" Target="https://marketing.degruyter.com/databases_trial_request_en?Database=germanishce-atertumskunde" TargetMode="External"/><Relationship Id="rId2" Type="http://schemas.openxmlformats.org/officeDocument/2006/relationships/hyperlink" Target="https://www.degruyter.com/database/gao/html" TargetMode="Externa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hyperlink" Target="https://marketing.degruyter.com/databases_trial_request_en?Database=der-literarische-express-online" TargetMode="External"/><Relationship Id="rId2" Type="http://schemas.openxmlformats.org/officeDocument/2006/relationships/hyperlink" Target="https://www.degruyter.com/database/lex/html?" TargetMode="External"/><Relationship Id="rId1" Type="http://schemas.openxmlformats.org/officeDocument/2006/relationships/slideLayout" Target="../slideLayouts/slideLayout5.xml"/><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marketing.degruyter.com/databases_trial_request_en?Database=physik-online" TargetMode="External"/><Relationship Id="rId2" Type="http://schemas.openxmlformats.org/officeDocument/2006/relationships/hyperlink" Target="https://www.degruyter.com/database/physiko/html?lang=en" TargetMode="External"/><Relationship Id="rId1" Type="http://schemas.openxmlformats.org/officeDocument/2006/relationships/slideLayout" Target="../slideLayouts/slideLayout5.xml"/><Relationship Id="rId4" Type="http://schemas.openxmlformats.org/officeDocument/2006/relationships/image" Target="../media/image5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marketing.degruyter.com/databases_trial_request_en?Database=works-of-philosophy" TargetMode="External"/><Relationship Id="rId2" Type="http://schemas.openxmlformats.org/officeDocument/2006/relationships/hyperlink" Target="https://www.degruyter.com/database/WPR/html?lang=en" TargetMode="External"/><Relationship Id="rId1" Type="http://schemas.openxmlformats.org/officeDocument/2006/relationships/slideLayout" Target="../slideLayouts/slideLayout5.xml"/><Relationship Id="rId5" Type="http://schemas.openxmlformats.org/officeDocument/2006/relationships/image" Target="../media/image55.jpeg"/><Relationship Id="rId4" Type="http://schemas.openxmlformats.org/officeDocument/2006/relationships/image" Target="../media/image2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marketing.degruyter.com/databases_trial_request_en?Database=encycl-of-the-bible" TargetMode="External"/><Relationship Id="rId2" Type="http://schemas.openxmlformats.org/officeDocument/2006/relationships/hyperlink" Target="https://www.degruyter.com/database/ebr/html?lang=en" TargetMode="External"/><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marketing.degruyter.com/databases_trial_request_en?Database=encycl-jewish-christian-relations" TargetMode="External"/><Relationship Id="rId2" Type="http://schemas.openxmlformats.org/officeDocument/2006/relationships/hyperlink" Target="https://www.degruyter.com/database/ejcro/html?lang=en" TargetMode="External"/><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hyperlink" Target="https://marketing.degruyter.com/databases_trial_request_en?Database=tillich-online" TargetMode="External"/><Relationship Id="rId2" Type="http://schemas.openxmlformats.org/officeDocument/2006/relationships/hyperlink" Target="https://www.degruyter.com/database/tillo/html?lang=en" TargetMode="External"/><Relationship Id="rId1" Type="http://schemas.openxmlformats.org/officeDocument/2006/relationships/slideLayout" Target="../slideLayouts/slideLayout5.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hyperlink" Target="https://marketing.degruyter.com/databases_trial_request_en?Database=Artists-of-the-World" TargetMode="External"/><Relationship Id="rId2" Type="http://schemas.openxmlformats.org/officeDocument/2006/relationships/hyperlink" Target="https://www.degruyter.com/database/aow/html" TargetMode="Externa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marketing.degruyter.com/databases_trial_request_en?Database=bibliotheca-teubneriana-latina-online" TargetMode="External"/><Relationship Id="rId2" Type="http://schemas.openxmlformats.org/officeDocument/2006/relationships/hyperlink" Target="https://www.degruyter.com/database/btlo/html" TargetMode="Externa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hyperlink" Target="https://marketing.degruyter.com/databases_trial_request_en?Database=byzantinische-bibliographie-online" TargetMode="External"/><Relationship Id="rId2" Type="http://schemas.openxmlformats.org/officeDocument/2006/relationships/hyperlink" Target="https://www.degruyter.com/database/byz/html" TargetMode="External"/><Relationship Id="rId1" Type="http://schemas.openxmlformats.org/officeDocument/2006/relationships/slideLayout" Target="../slideLayouts/slideLayout5.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4AA8809-5A2D-E719-C76E-C510267DDAAC}"/>
              </a:ext>
            </a:extLst>
          </p:cNvPr>
          <p:cNvSpPr>
            <a:spLocks noGrp="1"/>
          </p:cNvSpPr>
          <p:nvPr>
            <p:ph type="title"/>
          </p:nvPr>
        </p:nvSpPr>
        <p:spPr/>
        <p:txBody>
          <a:bodyPr/>
          <a:lstStyle/>
          <a:p>
            <a:r>
              <a:rPr lang="de-DE" dirty="0"/>
              <a:t>De Gruyter Databases 2023</a:t>
            </a:r>
          </a:p>
        </p:txBody>
      </p:sp>
    </p:spTree>
    <p:extLst>
      <p:ext uri="{BB962C8B-B14F-4D97-AF65-F5344CB8AC3E}">
        <p14:creationId xmlns:p14="http://schemas.microsoft.com/office/powerpoint/2010/main" val="2251860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29523"/>
            <a:ext cx="8746048" cy="184666"/>
          </a:xfrm>
          <a:prstGeom prst="rect">
            <a:avLst/>
          </a:prstGeom>
          <a:noFill/>
        </p:spPr>
        <p:txBody>
          <a:bodyPr wrap="square" lIns="0" tIns="0" rIns="0" bIns="0" rtlCol="0" anchor="t" anchorCtr="0">
            <a:spAutoFit/>
          </a:bodyPr>
          <a:lstStyle/>
          <a:p>
            <a:pPr algn="l"/>
            <a:r>
              <a:rPr lang="en-GB" sz="1200" b="1" i="0" u="none" strike="noStrike" baseline="0" dirty="0">
                <a:latin typeface="+mj-lt"/>
              </a:rPr>
              <a:t>Thesaurus Linguae </a:t>
            </a:r>
            <a:r>
              <a:rPr lang="en-GB" sz="1200" b="1" i="0" u="none" strike="noStrike" baseline="0" dirty="0" err="1">
                <a:latin typeface="+mj-lt"/>
              </a:rPr>
              <a:t>Latinae</a:t>
            </a:r>
            <a:r>
              <a:rPr lang="en-GB" sz="1200" b="1" i="0" u="none" strike="noStrike" baseline="0" dirty="0">
                <a:latin typeface="+mj-lt"/>
              </a:rPr>
              <a:t> (TLL) Online</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2677656"/>
          </a:xfrm>
          <a:prstGeom prst="rect">
            <a:avLst/>
          </a:prstGeom>
          <a:noFill/>
        </p:spPr>
        <p:txBody>
          <a:bodyPr wrap="square" rtlCol="0">
            <a:spAutoFit/>
          </a:bodyPr>
          <a:lstStyle/>
          <a:p>
            <a:pPr marL="171450" indent="-171450" algn="l">
              <a:buFont typeface="Arial" panose="020B0604020202020204" pitchFamily="34" charset="0"/>
              <a:buChar char="•"/>
            </a:pPr>
            <a:r>
              <a:rPr lang="en-GB" sz="1200" b="0" i="0" u="none" strike="noStrike" baseline="0" dirty="0">
                <a:solidFill>
                  <a:srgbClr val="1A1A18"/>
                </a:solidFill>
              </a:rPr>
              <a:t>Content is identical to the printed version, including all lexicon articles, enhanced with De Gruyter’s signature database features.</a:t>
            </a:r>
          </a:p>
          <a:p>
            <a:pPr marL="171450" indent="-171450" algn="l">
              <a:buFont typeface="Arial" panose="020B0604020202020204" pitchFamily="34" charset="0"/>
              <a:buChar char="•"/>
            </a:pPr>
            <a:r>
              <a:rPr lang="en-GB" sz="1200" b="0" i="0" u="none" strike="noStrike" baseline="0" dirty="0">
                <a:solidFill>
                  <a:srgbClr val="1A1A18"/>
                </a:solidFill>
              </a:rPr>
              <a:t>Annual updates to our online edition ensure that the newest printed fascicles are available for access.</a:t>
            </a:r>
          </a:p>
          <a:p>
            <a:pPr marL="171450" indent="-171450" algn="l">
              <a:buFont typeface="Arial" panose="020B0604020202020204" pitchFamily="34" charset="0"/>
              <a:buChar char="•"/>
            </a:pPr>
            <a:r>
              <a:rPr lang="en-GB" sz="1200" b="0" i="1" u="none" strike="noStrike" baseline="0" dirty="0">
                <a:solidFill>
                  <a:srgbClr val="1A1A18"/>
                </a:solidFill>
              </a:rPr>
              <a:t>TLL </a:t>
            </a:r>
            <a:r>
              <a:rPr lang="en-GB" sz="1200" b="0" i="0" u="none" strike="noStrike" baseline="0" dirty="0">
                <a:solidFill>
                  <a:srgbClr val="1A1A18"/>
                </a:solidFill>
              </a:rPr>
              <a:t>and </a:t>
            </a:r>
            <a:r>
              <a:rPr lang="en-GB" sz="1200" b="0" i="1" u="none" strike="noStrike" baseline="0" dirty="0">
                <a:solidFill>
                  <a:srgbClr val="1A1A18"/>
                </a:solidFill>
              </a:rPr>
              <a:t>BTL </a:t>
            </a:r>
            <a:r>
              <a:rPr lang="en-GB" sz="1200" b="0" i="0" u="none" strike="noStrike" baseline="0" dirty="0">
                <a:solidFill>
                  <a:srgbClr val="1A1A18"/>
                </a:solidFill>
              </a:rPr>
              <a:t>are also available as a set.</a:t>
            </a:r>
          </a:p>
          <a:p>
            <a:pPr marL="171450" indent="-171450" algn="l">
              <a:buFont typeface="Arial" panose="020B0604020202020204" pitchFamily="34" charset="0"/>
              <a:buChar char="•"/>
            </a:pPr>
            <a:r>
              <a:rPr lang="en-GB" sz="1200" b="0" i="0" u="none" strike="noStrike" baseline="0" dirty="0">
                <a:solidFill>
                  <a:srgbClr val="1A1A18"/>
                </a:solidFill>
              </a:rPr>
              <a:t>Non-restrictive DRM – allows for an unlimited number of simultaneous users campus / institution-wide.</a:t>
            </a:r>
          </a:p>
          <a:p>
            <a:pPr algn="l"/>
            <a:endParaRPr lang="en-GB" sz="1200" b="0" i="0" u="none" strike="noStrike" baseline="0" dirty="0">
              <a:solidFill>
                <a:srgbClr val="1A1A18"/>
              </a:solidFill>
            </a:endParaRPr>
          </a:p>
          <a:p>
            <a:pPr algn="l"/>
            <a:r>
              <a:rPr lang="en-GB" sz="1200" b="0" i="0" u="none" strike="noStrike" baseline="0" dirty="0">
                <a:solidFill>
                  <a:srgbClr val="1A1A18"/>
                </a:solidFill>
              </a:rPr>
              <a:t>The </a:t>
            </a:r>
            <a:r>
              <a:rPr lang="en-GB" sz="1200" b="0" i="1" u="none" strike="noStrike" baseline="0" dirty="0">
                <a:solidFill>
                  <a:srgbClr val="1A1A18"/>
                </a:solidFill>
              </a:rPr>
              <a:t>Thesaurus Linguae </a:t>
            </a:r>
            <a:r>
              <a:rPr lang="en-GB" sz="1200" b="0" i="1" u="none" strike="noStrike" baseline="0" dirty="0" err="1">
                <a:solidFill>
                  <a:srgbClr val="1A1A18"/>
                </a:solidFill>
              </a:rPr>
              <a:t>Latinae</a:t>
            </a:r>
            <a:r>
              <a:rPr lang="en-GB" sz="1200" b="0" i="1" u="none" strike="noStrike" baseline="0" dirty="0">
                <a:solidFill>
                  <a:srgbClr val="1A1A18"/>
                </a:solidFill>
              </a:rPr>
              <a:t> (TLL) Online </a:t>
            </a:r>
            <a:r>
              <a:rPr lang="en-GB" sz="1200" b="0" i="0" u="none" strike="noStrike" baseline="0" dirty="0">
                <a:solidFill>
                  <a:srgbClr val="1A1A18"/>
                </a:solidFill>
              </a:rPr>
              <a:t>is the largest and most detailed Latin dictionary in the world. The extensive and detailed entries cover the classical period up to about 600 A.D. This </a:t>
            </a:r>
            <a:r>
              <a:rPr lang="en-GB" sz="1200" b="0" i="0" u="none" strike="noStrike" baseline="0" dirty="0" err="1">
                <a:solidFill>
                  <a:srgbClr val="1A1A18"/>
                </a:solidFill>
              </a:rPr>
              <a:t>encyclopedic</a:t>
            </a:r>
            <a:r>
              <a:rPr lang="en-GB" sz="1200" b="0" i="0" u="none" strike="noStrike" baseline="0" dirty="0">
                <a:solidFill>
                  <a:srgbClr val="1A1A18"/>
                </a:solidFill>
              </a:rPr>
              <a:t> database, based on the renowned print dictionary of the same name, is designed to serve as an ideal tool for both research and teaching preparation at university level.</a:t>
            </a:r>
            <a:endParaRPr lang="en-GB" sz="1200" dirty="0"/>
          </a:p>
        </p:txBody>
      </p:sp>
      <p:pic>
        <p:nvPicPr>
          <p:cNvPr id="28674" name="Picture 2" descr="Thesaurus Linguae Latinae (TLL) Online">
            <a:extLst>
              <a:ext uri="{FF2B5EF4-FFF2-40B4-BE49-F238E27FC236}">
                <a16:creationId xmlns:a16="http://schemas.microsoft.com/office/drawing/2014/main" id="{8CB41DE1-D45F-2D93-3A93-78632E18506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708" y="1023578"/>
            <a:ext cx="1819028" cy="18190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D8AEC78-D8A7-A755-5258-E640170A1A23}"/>
              </a:ext>
            </a:extLst>
          </p:cNvPr>
          <p:cNvSpPr txBox="1"/>
          <p:nvPr/>
        </p:nvSpPr>
        <p:spPr>
          <a:xfrm>
            <a:off x="323528" y="2882378"/>
            <a:ext cx="2808312" cy="461665"/>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a:p>
            <a:pPr algn="l"/>
            <a:r>
              <a:rPr lang="en-GB" sz="800" b="1" i="0" u="none" strike="noStrike" baseline="0" dirty="0">
                <a:solidFill>
                  <a:srgbClr val="1A1A18"/>
                </a:solidFill>
              </a:rPr>
              <a:t>UPDATE FREQUENCY </a:t>
            </a:r>
            <a:r>
              <a:rPr lang="en-GB" sz="800" b="0" i="0" u="none" strike="noStrike" baseline="0" dirty="0">
                <a:solidFill>
                  <a:srgbClr val="1A1A18"/>
                </a:solidFill>
              </a:rPr>
              <a:t>Annually </a:t>
            </a:r>
          </a:p>
        </p:txBody>
      </p:sp>
    </p:spTree>
    <p:extLst>
      <p:ext uri="{BB962C8B-B14F-4D97-AF65-F5344CB8AC3E}">
        <p14:creationId xmlns:p14="http://schemas.microsoft.com/office/powerpoint/2010/main" val="2535811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29523"/>
            <a:ext cx="8746048" cy="184666"/>
          </a:xfrm>
          <a:prstGeom prst="rect">
            <a:avLst/>
          </a:prstGeom>
          <a:noFill/>
        </p:spPr>
        <p:txBody>
          <a:bodyPr wrap="square" lIns="0" tIns="0" rIns="0" bIns="0" rtlCol="0" anchor="t" anchorCtr="0">
            <a:spAutoFit/>
          </a:bodyPr>
          <a:lstStyle/>
          <a:p>
            <a:pPr algn="l"/>
            <a:r>
              <a:rPr lang="de-DE" sz="1200" b="1" i="0" u="none" strike="noStrike" baseline="0" dirty="0">
                <a:latin typeface="+mj-lt"/>
              </a:rPr>
              <a:t>Wörterbuch Altgriechisch-Deutsch Online</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3000821"/>
          </a:xfrm>
          <a:prstGeom prst="rect">
            <a:avLst/>
          </a:prstGeom>
          <a:noFill/>
        </p:spPr>
        <p:txBody>
          <a:bodyPr wrap="square" rtlCol="0">
            <a:spAutoFit/>
          </a:bodyPr>
          <a:lstStyle/>
          <a:p>
            <a:pPr marL="171450" indent="-171450" algn="l">
              <a:buFont typeface="Arial" panose="020B0604020202020204" pitchFamily="34" charset="0"/>
              <a:buChar char="•"/>
            </a:pPr>
            <a:r>
              <a:rPr lang="en-GB" sz="900" b="0" i="0" u="none" strike="noStrike" baseline="0" dirty="0">
                <a:solidFill>
                  <a:srgbClr val="1A1A18"/>
                </a:solidFill>
              </a:rPr>
              <a:t>The most up-to-date and comprehensive Ancient Greek-German dictionary</a:t>
            </a:r>
          </a:p>
          <a:p>
            <a:pPr marL="171450" indent="-171450" algn="l">
              <a:buFont typeface="Arial" panose="020B0604020202020204" pitchFamily="34" charset="0"/>
              <a:buChar char="•"/>
            </a:pPr>
            <a:r>
              <a:rPr lang="en-GB" sz="900" b="0" i="0" u="none" strike="noStrike" baseline="0" dirty="0">
                <a:solidFill>
                  <a:srgbClr val="1A1A18"/>
                </a:solidFill>
              </a:rPr>
              <a:t>Over 140,000 lemmas sourced from literary and documentary texts from the Archaic, Classical, and Hellenistic periods, as well as late antiquity.</a:t>
            </a:r>
          </a:p>
          <a:p>
            <a:pPr marL="171450" indent="-171450" algn="l">
              <a:buFont typeface="Arial" panose="020B0604020202020204" pitchFamily="34" charset="0"/>
              <a:buChar char="•"/>
            </a:pPr>
            <a:r>
              <a:rPr lang="en-GB" sz="900" b="0" i="0" u="none" strike="noStrike" baseline="0" dirty="0">
                <a:solidFill>
                  <a:srgbClr val="1A1A18"/>
                </a:solidFill>
              </a:rPr>
              <a:t>Clear presentation of lemmas and a wide selection of examples with precise translations, ideal for Ancient Greek lessons.</a:t>
            </a:r>
          </a:p>
          <a:p>
            <a:pPr marL="171450" indent="-171450" algn="l">
              <a:buFont typeface="Arial" panose="020B0604020202020204" pitchFamily="34" charset="0"/>
              <a:buChar char="•"/>
            </a:pPr>
            <a:r>
              <a:rPr lang="en-GB" sz="900" b="0" i="0" u="none" strike="noStrike" baseline="0" dirty="0">
                <a:solidFill>
                  <a:srgbClr val="1A1A18"/>
                </a:solidFill>
              </a:rPr>
              <a:t>Detailed analysis of approx. 15,000 verb forms; presentation of principal parts alongside the respective lemmas. </a:t>
            </a:r>
          </a:p>
          <a:p>
            <a:pPr marL="171450" indent="-171450" algn="l">
              <a:buFont typeface="Arial" panose="020B0604020202020204" pitchFamily="34" charset="0"/>
              <a:buChar char="•"/>
            </a:pPr>
            <a:r>
              <a:rPr lang="en-GB" sz="900" b="0" i="0" u="none" strike="noStrike" baseline="0" dirty="0">
                <a:solidFill>
                  <a:srgbClr val="1A1A18"/>
                </a:solidFill>
              </a:rPr>
              <a:t>Approx. 130 schematic summaries of more complex entries. </a:t>
            </a:r>
          </a:p>
          <a:p>
            <a:pPr marL="171450" indent="-171450" algn="l">
              <a:buFont typeface="Arial" panose="020B0604020202020204" pitchFamily="34" charset="0"/>
              <a:buChar char="•"/>
            </a:pPr>
            <a:r>
              <a:rPr lang="en-GB" sz="900" b="0" i="0" u="none" strike="noStrike" baseline="0" dirty="0">
                <a:solidFill>
                  <a:srgbClr val="1A1A18"/>
                </a:solidFill>
              </a:rPr>
              <a:t>Full-text search with extensive advanced search options, e.g., by date or place. </a:t>
            </a:r>
          </a:p>
          <a:p>
            <a:pPr marL="171450" indent="-171450" algn="l">
              <a:buFont typeface="Arial" panose="020B0604020202020204" pitchFamily="34" charset="0"/>
              <a:buChar char="•"/>
            </a:pPr>
            <a:r>
              <a:rPr lang="en-GB" sz="900" b="0" i="0" u="none" strike="noStrike" baseline="0" dirty="0">
                <a:solidFill>
                  <a:srgbClr val="1A1A18"/>
                </a:solidFill>
              </a:rPr>
              <a:t>Regular updates and additions.</a:t>
            </a:r>
          </a:p>
          <a:p>
            <a:pPr marL="171450" indent="-171450" algn="l">
              <a:buFont typeface="Arial" panose="020B0604020202020204" pitchFamily="34" charset="0"/>
              <a:buChar char="•"/>
            </a:pPr>
            <a:r>
              <a:rPr lang="en-GB" sz="900" b="0" i="0" u="none" strike="noStrike" baseline="0" dirty="0">
                <a:solidFill>
                  <a:srgbClr val="1A1A18"/>
                </a:solidFill>
              </a:rPr>
              <a:t>Unlimited number of simultaneous users at every university/institution.</a:t>
            </a:r>
          </a:p>
          <a:p>
            <a:pPr algn="l"/>
            <a:endParaRPr lang="it-IT" sz="900" b="0" i="0" u="none" strike="noStrike" baseline="0" dirty="0">
              <a:solidFill>
                <a:srgbClr val="1A1A18"/>
              </a:solidFill>
            </a:endParaRPr>
          </a:p>
          <a:p>
            <a:pPr algn="l"/>
            <a:r>
              <a:rPr lang="it-IT" sz="900" b="0" i="0" u="none" strike="noStrike" baseline="0" dirty="0">
                <a:solidFill>
                  <a:srgbClr val="1A1A18"/>
                </a:solidFill>
              </a:rPr>
              <a:t>Franco </a:t>
            </a:r>
            <a:r>
              <a:rPr lang="it-IT" sz="900" b="0" i="0" u="none" strike="noStrike" baseline="0" dirty="0" err="1">
                <a:solidFill>
                  <a:srgbClr val="1A1A18"/>
                </a:solidFill>
              </a:rPr>
              <a:t>Montanari’s</a:t>
            </a:r>
            <a:r>
              <a:rPr lang="it-IT" sz="900" b="0" i="0" u="none" strike="noStrike" baseline="0" dirty="0">
                <a:solidFill>
                  <a:srgbClr val="1A1A18"/>
                </a:solidFill>
              </a:rPr>
              <a:t> standard </a:t>
            </a:r>
            <a:r>
              <a:rPr lang="it-IT" sz="900" b="0" i="0" u="none" strike="noStrike" baseline="0" dirty="0" err="1">
                <a:solidFill>
                  <a:srgbClr val="1A1A18"/>
                </a:solidFill>
              </a:rPr>
              <a:t>reference</a:t>
            </a:r>
            <a:r>
              <a:rPr lang="it-IT" sz="900" b="0" i="0" u="none" strike="noStrike" baseline="0" dirty="0">
                <a:solidFill>
                  <a:srgbClr val="1A1A18"/>
                </a:solidFill>
              </a:rPr>
              <a:t> work </a:t>
            </a:r>
            <a:r>
              <a:rPr lang="it-IT" sz="900" b="0" i="1" u="none" strike="noStrike" baseline="0" dirty="0">
                <a:solidFill>
                  <a:srgbClr val="1A1A18"/>
                </a:solidFill>
              </a:rPr>
              <a:t>GI: Vocabolario della Lingua </a:t>
            </a:r>
            <a:r>
              <a:rPr lang="en-GB" sz="900" b="0" i="1" u="none" strike="noStrike" baseline="0" dirty="0" err="1">
                <a:solidFill>
                  <a:srgbClr val="1A1A18"/>
                </a:solidFill>
              </a:rPr>
              <a:t>Greca</a:t>
            </a:r>
            <a:r>
              <a:rPr lang="en-GB" sz="900" b="0" i="1" u="none" strike="noStrike" baseline="0" dirty="0">
                <a:solidFill>
                  <a:srgbClr val="1A1A18"/>
                </a:solidFill>
              </a:rPr>
              <a:t> </a:t>
            </a:r>
            <a:r>
              <a:rPr lang="en-GB" sz="900" b="0" i="0" u="none" strike="noStrike" baseline="0" dirty="0">
                <a:solidFill>
                  <a:srgbClr val="1A1A18"/>
                </a:solidFill>
              </a:rPr>
              <a:t>(3rd ed., </a:t>
            </a:r>
            <a:r>
              <a:rPr lang="en-GB" sz="900" b="0" i="0" u="none" strike="noStrike" baseline="0" dirty="0" err="1">
                <a:solidFill>
                  <a:srgbClr val="1A1A18"/>
                </a:solidFill>
              </a:rPr>
              <a:t>Loescher</a:t>
            </a:r>
            <a:r>
              <a:rPr lang="en-GB" sz="900" b="0" i="0" u="none" strike="noStrike" baseline="0" dirty="0">
                <a:solidFill>
                  <a:srgbClr val="1A1A18"/>
                </a:solidFill>
              </a:rPr>
              <a:t> </a:t>
            </a:r>
            <a:r>
              <a:rPr lang="en-GB" sz="900" b="0" i="0" u="none" strike="noStrike" baseline="0" dirty="0" err="1">
                <a:solidFill>
                  <a:srgbClr val="1A1A18"/>
                </a:solidFill>
              </a:rPr>
              <a:t>Editore</a:t>
            </a:r>
            <a:r>
              <a:rPr lang="en-GB" sz="900" b="0" i="0" u="none" strike="noStrike" baseline="0" dirty="0">
                <a:solidFill>
                  <a:srgbClr val="1A1A18"/>
                </a:solidFill>
              </a:rPr>
              <a:t>, Turin 2013), the most comprehensive dictionary of Ancient Greek, is finally available in German translation. With its 140,000 entries, the online database </a:t>
            </a:r>
            <a:r>
              <a:rPr lang="en-GB" sz="900" b="0" i="1" u="none" strike="noStrike" baseline="0" dirty="0">
                <a:solidFill>
                  <a:srgbClr val="1A1A18"/>
                </a:solidFill>
              </a:rPr>
              <a:t>GD – </a:t>
            </a:r>
            <a:r>
              <a:rPr lang="en-GB" sz="900" b="0" i="1" u="none" strike="noStrike" baseline="0" dirty="0" err="1">
                <a:solidFill>
                  <a:srgbClr val="1A1A18"/>
                </a:solidFill>
              </a:rPr>
              <a:t>Wörterbuch</a:t>
            </a:r>
            <a:r>
              <a:rPr lang="en-GB" sz="900" b="0" i="1" u="none" strike="noStrike" baseline="0" dirty="0">
                <a:solidFill>
                  <a:srgbClr val="1A1A18"/>
                </a:solidFill>
              </a:rPr>
              <a:t> </a:t>
            </a:r>
            <a:r>
              <a:rPr lang="en-GB" sz="900" b="0" i="1" u="none" strike="noStrike" baseline="0" dirty="0" err="1">
                <a:solidFill>
                  <a:srgbClr val="1A1A18"/>
                </a:solidFill>
              </a:rPr>
              <a:t>Altgriechisch</a:t>
            </a:r>
            <a:r>
              <a:rPr lang="en-GB" sz="900" b="0" i="1" u="none" strike="noStrike" baseline="0" dirty="0">
                <a:solidFill>
                  <a:srgbClr val="1A1A18"/>
                </a:solidFill>
              </a:rPr>
              <a:t>–Deutsch </a:t>
            </a:r>
            <a:r>
              <a:rPr lang="en-GB" sz="900" b="0" i="0" u="none" strike="noStrike" baseline="0" dirty="0">
                <a:solidFill>
                  <a:srgbClr val="1A1A18"/>
                </a:solidFill>
              </a:rPr>
              <a:t>(Ancient Greek–German Dictionary) edited by Michael Meier-</a:t>
            </a:r>
            <a:r>
              <a:rPr lang="en-GB" sz="900" b="0" i="0" u="none" strike="noStrike" baseline="0" dirty="0" err="1">
                <a:solidFill>
                  <a:srgbClr val="1A1A18"/>
                </a:solidFill>
              </a:rPr>
              <a:t>Brügger</a:t>
            </a:r>
            <a:r>
              <a:rPr lang="en-GB" sz="900" b="0" i="0" u="none" strike="noStrike" baseline="0" dirty="0">
                <a:solidFill>
                  <a:srgbClr val="1A1A18"/>
                </a:solidFill>
              </a:rPr>
              <a:t> and Paul Dräger covers the full history of Ancient Greek, from the Archaic to the early Byzantine period, drawing on literary texts as well as papyri and inscriptions as sources. With its user-friendly interface, clear structure and presentation of lemmas, and extensive translation examples, this database is an </a:t>
            </a:r>
            <a:r>
              <a:rPr lang="en-GB" sz="900" dirty="0">
                <a:solidFill>
                  <a:srgbClr val="1A1A18"/>
                </a:solidFill>
              </a:rPr>
              <a:t>indispensable tool not just for scholars</a:t>
            </a:r>
          </a:p>
          <a:p>
            <a:pPr algn="l"/>
            <a:r>
              <a:rPr lang="en-GB" sz="900" dirty="0">
                <a:solidFill>
                  <a:srgbClr val="1A1A18"/>
                </a:solidFill>
              </a:rPr>
              <a:t>but also for teachers and students.</a:t>
            </a:r>
          </a:p>
        </p:txBody>
      </p:sp>
      <p:pic>
        <p:nvPicPr>
          <p:cNvPr id="25602" name="Picture 2" descr="GD – Wörterbuch Altgriechisch-Deutsch Online">
            <a:extLst>
              <a:ext uri="{FF2B5EF4-FFF2-40B4-BE49-F238E27FC236}">
                <a16:creationId xmlns:a16="http://schemas.microsoft.com/office/drawing/2014/main" id="{EFA98C20-3B76-407A-DECE-871B3C2D79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885" y="1023578"/>
            <a:ext cx="1764196" cy="1764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987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4AA8809-5A2D-E719-C76E-C510267DDAAC}"/>
              </a:ext>
            </a:extLst>
          </p:cNvPr>
          <p:cNvSpPr>
            <a:spLocks noGrp="1"/>
          </p:cNvSpPr>
          <p:nvPr>
            <p:ph type="title"/>
          </p:nvPr>
        </p:nvSpPr>
        <p:spPr/>
        <p:txBody>
          <a:bodyPr>
            <a:normAutofit/>
          </a:bodyPr>
          <a:lstStyle/>
          <a:p>
            <a:r>
              <a:rPr lang="de-DE" dirty="0"/>
              <a:t>De Gruyter Databases 2023</a:t>
            </a:r>
            <a:br>
              <a:rPr lang="de-DE" dirty="0"/>
            </a:br>
            <a:br>
              <a:rPr lang="de-DE" dirty="0"/>
            </a:br>
            <a:r>
              <a:rPr lang="en-GB" sz="2400" u="none" strike="noStrike" dirty="0">
                <a:effectLst/>
              </a:rPr>
              <a:t>History</a:t>
            </a:r>
            <a:br>
              <a:rPr lang="en-GB" sz="2400" b="0" i="0" u="none" strike="noStrike" dirty="0">
                <a:solidFill>
                  <a:srgbClr val="000000"/>
                </a:solidFill>
                <a:effectLst/>
                <a:latin typeface="Calibri" panose="020F0502020204030204" pitchFamily="34" charset="0"/>
              </a:rPr>
            </a:br>
            <a:endParaRPr lang="de-DE" dirty="0"/>
          </a:p>
        </p:txBody>
      </p:sp>
    </p:spTree>
    <p:extLst>
      <p:ext uri="{BB962C8B-B14F-4D97-AF65-F5344CB8AC3E}">
        <p14:creationId xmlns:p14="http://schemas.microsoft.com/office/powerpoint/2010/main" val="1485039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C18E97-E2F7-FBA5-E68E-E1C3BDF77BC2}"/>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000" dirty="0">
              <a:solidFill>
                <a:schemeClr val="tx1"/>
              </a:solidFill>
            </a:endParaRPr>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369332"/>
          </a:xfrm>
          <a:prstGeom prst="rect">
            <a:avLst/>
          </a:prstGeom>
          <a:noFill/>
        </p:spPr>
        <p:txBody>
          <a:bodyPr wrap="square" lIns="0" tIns="0" rIns="0" bIns="0" rtlCol="0" anchor="t" anchorCtr="0">
            <a:spAutoFit/>
          </a:bodyPr>
          <a:lstStyle/>
          <a:p>
            <a:pPr algn="l"/>
            <a:r>
              <a:rPr lang="de-DE" sz="1200" b="1" dirty="0">
                <a:solidFill>
                  <a:srgbClr val="12120D"/>
                </a:solidFill>
                <a:latin typeface="+mj-lt"/>
              </a:rPr>
              <a:t>Akten der </a:t>
            </a:r>
            <a:r>
              <a:rPr lang="de-DE" sz="1200" b="1" i="0" u="none" strike="noStrike" baseline="0" dirty="0">
                <a:solidFill>
                  <a:srgbClr val="12120D"/>
                </a:solidFill>
                <a:latin typeface="+mj-lt"/>
              </a:rPr>
              <a:t>Partei-Kanzlei der NSDAP</a:t>
            </a:r>
          </a:p>
          <a:p>
            <a:pPr algn="l"/>
            <a:r>
              <a:rPr lang="de-DE" sz="1200" b="1" dirty="0">
                <a:solidFill>
                  <a:srgbClr val="12120D"/>
                </a:solidFill>
                <a:latin typeface="+mj-lt"/>
                <a:cs typeface="Gotham Medium" pitchFamily="2" charset="0"/>
              </a:rPr>
              <a:t>[</a:t>
            </a:r>
            <a:r>
              <a:rPr lang="en-US" sz="1200" b="1" dirty="0">
                <a:solidFill>
                  <a:srgbClr val="12120D"/>
                </a:solidFill>
                <a:latin typeface="+mj-lt"/>
                <a:cs typeface="Gotham Medium" pitchFamily="2" charset="0"/>
              </a:rPr>
              <a:t>Records of the Party Chancellery of the National Socialist Party – Reconstruction of Lost Records</a:t>
            </a:r>
            <a:r>
              <a:rPr lang="de-DE" sz="1200" b="1" dirty="0">
                <a:solidFill>
                  <a:srgbClr val="12120D"/>
                </a:solidFill>
                <a:latin typeface="+mj-lt"/>
                <a:cs typeface="Gotham Medium" pitchFamily="2" charset="0"/>
              </a:rPr>
              <a:t>]</a:t>
            </a:r>
            <a:endParaRPr lang="de-DE" sz="1200" dirty="0">
              <a:latin typeface="+mj-lt"/>
              <a:cs typeface="Gotham Medium" pitchFamily="2" charset="0"/>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89118" y="3909255"/>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pic>
        <p:nvPicPr>
          <p:cNvPr id="2050" name="Picture 2" descr="Akten der Partei-Kanzlei der NSDAP">
            <a:extLst>
              <a:ext uri="{FF2B5EF4-FFF2-40B4-BE49-F238E27FC236}">
                <a16:creationId xmlns:a16="http://schemas.microsoft.com/office/drawing/2014/main" id="{FEE91A8B-B518-CD4D-6997-27C9CB0008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23577"/>
            <a:ext cx="1800199" cy="18001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77F28E6-96F7-8CE6-990C-80FF7CB7BB12}"/>
              </a:ext>
            </a:extLst>
          </p:cNvPr>
          <p:cNvSpPr txBox="1"/>
          <p:nvPr/>
        </p:nvSpPr>
        <p:spPr>
          <a:xfrm>
            <a:off x="323528" y="2882378"/>
            <a:ext cx="2808312" cy="830997"/>
          </a:xfrm>
          <a:prstGeom prst="rect">
            <a:avLst/>
          </a:prstGeom>
          <a:noFill/>
        </p:spPr>
        <p:txBody>
          <a:bodyPr wrap="square">
            <a:spAutoFit/>
          </a:bodyPr>
          <a:lstStyle/>
          <a:p>
            <a:pPr algn="l"/>
            <a:r>
              <a:rPr lang="en-GB" sz="800" b="1" i="0" u="none" strike="noStrike" baseline="0" dirty="0">
                <a:solidFill>
                  <a:srgbClr val="1A1A18"/>
                </a:solidFill>
                <a:latin typeface="Gotham-Bold" pitchFamily="50" charset="0"/>
              </a:rPr>
              <a:t>LANGUAGE OF PUBLICATION </a:t>
            </a:r>
            <a:r>
              <a:rPr lang="en-GB" sz="800" b="0" i="0" u="none" strike="noStrike" baseline="0" dirty="0">
                <a:solidFill>
                  <a:srgbClr val="1A1A18"/>
                </a:solidFill>
                <a:latin typeface="Gotham-Book" pitchFamily="50" charset="0"/>
              </a:rPr>
              <a:t>German</a:t>
            </a:r>
          </a:p>
          <a:p>
            <a:pPr algn="l"/>
            <a:r>
              <a:rPr lang="en-GB" sz="800" b="1" i="0" u="none" strike="noStrike" baseline="0" dirty="0">
                <a:solidFill>
                  <a:srgbClr val="1A1A18"/>
                </a:solidFill>
                <a:latin typeface="Gotham-Bold" pitchFamily="50" charset="0"/>
              </a:rPr>
              <a:t>USER INTERFACE </a:t>
            </a:r>
            <a:r>
              <a:rPr lang="en-GB" sz="800" b="0" i="0" u="none" strike="noStrike" baseline="0" dirty="0">
                <a:solidFill>
                  <a:srgbClr val="1A1A18"/>
                </a:solidFill>
                <a:latin typeface="Gotham-Book" pitchFamily="50" charset="0"/>
              </a:rPr>
              <a:t>English, German</a:t>
            </a:r>
          </a:p>
          <a:p>
            <a:pPr algn="l"/>
            <a:r>
              <a:rPr lang="en-GB" sz="800" b="1" i="0" u="none" strike="noStrike" baseline="0" dirty="0">
                <a:solidFill>
                  <a:srgbClr val="1A1A18"/>
                </a:solidFill>
                <a:latin typeface="Gotham-Bold" pitchFamily="50" charset="0"/>
              </a:rPr>
              <a:t>SUBJECT AREAS </a:t>
            </a:r>
            <a:r>
              <a:rPr lang="en-US" sz="800" b="0" i="0" u="none" strike="noStrike" baseline="0" dirty="0">
                <a:solidFill>
                  <a:srgbClr val="1A1A18"/>
                </a:solidFill>
                <a:latin typeface="Gotham-Book" pitchFamily="50" charset="0"/>
              </a:rPr>
              <a:t> Nationalsocialism; German History; Party History; NS-Crimes</a:t>
            </a:r>
          </a:p>
          <a:p>
            <a:pPr algn="l"/>
            <a:r>
              <a:rPr lang="en-GB" sz="800" b="1" i="0" u="none" strike="noStrike" baseline="0" dirty="0">
                <a:solidFill>
                  <a:srgbClr val="1A1A18"/>
                </a:solidFill>
                <a:latin typeface="Gotham-Bold" pitchFamily="50" charset="0"/>
              </a:rPr>
              <a:t>READERSHIP </a:t>
            </a:r>
            <a:r>
              <a:rPr lang="en-US" sz="800" dirty="0"/>
              <a:t>Historians of contemporary history and National Socialism</a:t>
            </a:r>
            <a:endParaRPr lang="en-GB" sz="800" dirty="0"/>
          </a:p>
        </p:txBody>
      </p:sp>
      <p:sp>
        <p:nvSpPr>
          <p:cNvPr id="6" name="Textfeld 5">
            <a:extLst>
              <a:ext uri="{FF2B5EF4-FFF2-40B4-BE49-F238E27FC236}">
                <a16:creationId xmlns:a16="http://schemas.microsoft.com/office/drawing/2014/main" id="{70DF5A67-DE39-8BF0-8F21-94B6037E45CD}"/>
              </a:ext>
            </a:extLst>
          </p:cNvPr>
          <p:cNvSpPr txBox="1"/>
          <p:nvPr/>
        </p:nvSpPr>
        <p:spPr>
          <a:xfrm>
            <a:off x="3272647" y="1085280"/>
            <a:ext cx="5515030" cy="3970318"/>
          </a:xfrm>
          <a:prstGeom prst="rect">
            <a:avLst/>
          </a:prstGeom>
          <a:noFill/>
        </p:spPr>
        <p:txBody>
          <a:bodyPr wrap="square" rtlCol="0">
            <a:spAutoFit/>
          </a:bodyPr>
          <a:lstStyle/>
          <a:p>
            <a:pPr marL="171450" indent="-171450">
              <a:buFont typeface="Arial" panose="020B0604020202020204" pitchFamily="34" charset="0"/>
              <a:buChar char="•"/>
            </a:pPr>
            <a:r>
              <a:rPr lang="en-US" sz="900" dirty="0">
                <a:solidFill>
                  <a:schemeClr val="tx1"/>
                </a:solidFill>
              </a:rPr>
              <a:t>A unique source for the study of the NS system. </a:t>
            </a:r>
          </a:p>
          <a:p>
            <a:pPr marL="171450" indent="-171450">
              <a:buFont typeface="Arial" panose="020B0604020202020204" pitchFamily="34" charset="0"/>
              <a:buChar char="•"/>
            </a:pPr>
            <a:r>
              <a:rPr lang="en-US" sz="900" dirty="0">
                <a:solidFill>
                  <a:schemeClr val="tx1"/>
                </a:solidFill>
              </a:rPr>
              <a:t>The database contains nearly 200,000 pages of 25,842 transactions as digitalized facsimiles. </a:t>
            </a:r>
          </a:p>
          <a:p>
            <a:pPr marL="171450" indent="-171450">
              <a:buFont typeface="Arial" panose="020B0604020202020204" pitchFamily="34" charset="0"/>
              <a:buChar char="•"/>
            </a:pPr>
            <a:r>
              <a:rPr lang="en-US" sz="900" dirty="0">
                <a:solidFill>
                  <a:schemeClr val="tx1"/>
                </a:solidFill>
              </a:rPr>
              <a:t>The database contains (among others historical) supplementary materials. </a:t>
            </a:r>
          </a:p>
          <a:p>
            <a:endParaRPr lang="en-US" sz="900" dirty="0">
              <a:solidFill>
                <a:schemeClr val="tx1"/>
              </a:solidFill>
            </a:endParaRPr>
          </a:p>
          <a:p>
            <a:r>
              <a:rPr lang="en-US" sz="900" dirty="0">
                <a:solidFill>
                  <a:schemeClr val="tx1"/>
                </a:solidFill>
              </a:rPr>
              <a:t>The </a:t>
            </a:r>
            <a:r>
              <a:rPr lang="en-US" sz="900" i="1" dirty="0">
                <a:solidFill>
                  <a:schemeClr val="tx1"/>
                </a:solidFill>
              </a:rPr>
              <a:t>Akten der Partei-Kanzlei der NSDAP</a:t>
            </a:r>
            <a:r>
              <a:rPr lang="en-US" sz="900" dirty="0">
                <a:solidFill>
                  <a:schemeClr val="tx1"/>
                </a:solidFill>
              </a:rPr>
              <a:t> offer extensive material on the decision-making in all areas of the Nazi regime, from the command system’s inner structure; to the history of legislative regulations in the “Third Reich,” and to state organized measures discriminating against and persecuting Jews, regime critics, and the church; as well as material on the history of one of the most important entities in the Nazi state. In addition, the records contain a variety of details on political personnel. </a:t>
            </a:r>
          </a:p>
          <a:p>
            <a:r>
              <a:rPr lang="en-US" sz="900" dirty="0">
                <a:solidFill>
                  <a:schemeClr val="tx1"/>
                </a:solidFill>
              </a:rPr>
              <a:t>The written records of this important entity within the Nazi regime were almost completely destroyed at the end of the war. In over 20 years of work the records were reconstructed; it compromises 25,842 transactions with almost 200,000 pages. It contains written correspondence, reports, circulars, directives and decrees, guidelines, statements, letters, entries and other documents. The digitalized facsimiles have been summarized for the edition and provided with descriptive indexes. </a:t>
            </a:r>
          </a:p>
          <a:p>
            <a:endParaRPr lang="en-US" sz="900" dirty="0">
              <a:solidFill>
                <a:schemeClr val="tx1"/>
              </a:solidFill>
            </a:endParaRPr>
          </a:p>
          <a:p>
            <a:r>
              <a:rPr lang="de-DE" sz="900" b="1" dirty="0">
                <a:solidFill>
                  <a:schemeClr val="tx1"/>
                </a:solidFill>
              </a:rPr>
              <a:t>Additional material: reference books</a:t>
            </a:r>
            <a:r>
              <a:rPr lang="de-DE" sz="900" dirty="0">
                <a:solidFill>
                  <a:schemeClr val="tx1"/>
                </a:solidFill>
              </a:rPr>
              <a:t> </a:t>
            </a:r>
          </a:p>
          <a:p>
            <a:pPr marL="171450" indent="-171450">
              <a:buFont typeface="Arial" panose="020B0604020202020204" pitchFamily="34" charset="0"/>
              <a:buChar char="•"/>
            </a:pPr>
            <a:r>
              <a:rPr lang="de-DE" sz="900" dirty="0">
                <a:solidFill>
                  <a:schemeClr val="tx1"/>
                </a:solidFill>
              </a:rPr>
              <a:t>Ämter, Abkürzungen, Aktionen des NS-Staates. </a:t>
            </a:r>
          </a:p>
          <a:p>
            <a:pPr marL="171450" indent="-171450">
              <a:buFont typeface="Arial" panose="020B0604020202020204" pitchFamily="34" charset="0"/>
              <a:buChar char="•"/>
            </a:pPr>
            <a:r>
              <a:rPr lang="de-DE" sz="900" dirty="0">
                <a:solidFill>
                  <a:schemeClr val="tx1"/>
                </a:solidFill>
              </a:rPr>
              <a:t>Inventar archivalischer Quellen des NS-Staates. </a:t>
            </a:r>
          </a:p>
          <a:p>
            <a:pPr marL="171450" indent="-171450">
              <a:buFont typeface="Arial" panose="020B0604020202020204" pitchFamily="34" charset="0"/>
              <a:buChar char="•"/>
            </a:pPr>
            <a:endParaRPr lang="de-DE" sz="900" dirty="0">
              <a:solidFill>
                <a:schemeClr val="tx1"/>
              </a:solidFill>
            </a:endParaRPr>
          </a:p>
          <a:p>
            <a:r>
              <a:rPr lang="de-DE" sz="900" b="1" dirty="0">
                <a:solidFill>
                  <a:schemeClr val="tx1"/>
                </a:solidFill>
              </a:rPr>
              <a:t>Additional material: reference books from the National Socialist era</a:t>
            </a:r>
            <a:r>
              <a:rPr lang="de-DE" sz="900" dirty="0">
                <a:solidFill>
                  <a:schemeClr val="tx1"/>
                </a:solidFill>
              </a:rPr>
              <a:t> </a:t>
            </a:r>
          </a:p>
          <a:p>
            <a:pPr marL="171450" indent="-171450">
              <a:buFont typeface="Arial" panose="020B0604020202020204" pitchFamily="34" charset="0"/>
              <a:buChar char="•"/>
            </a:pPr>
            <a:r>
              <a:rPr lang="de-DE" sz="900" dirty="0">
                <a:solidFill>
                  <a:schemeClr val="tx1"/>
                </a:solidFill>
              </a:rPr>
              <a:t>Führer durch die Behörden und Organisationen. 1939</a:t>
            </a:r>
          </a:p>
          <a:p>
            <a:pPr marL="171450" indent="-171450">
              <a:buFont typeface="Arial" panose="020B0604020202020204" pitchFamily="34" charset="0"/>
              <a:buChar char="•"/>
            </a:pPr>
            <a:r>
              <a:rPr lang="de-DE" sz="900" dirty="0">
                <a:solidFill>
                  <a:schemeClr val="tx1"/>
                </a:solidFill>
              </a:rPr>
              <a:t>Organisationsbuch der NSDAP. 1943</a:t>
            </a:r>
          </a:p>
          <a:p>
            <a:pPr marL="171450" indent="-171450">
              <a:buFont typeface="Arial" panose="020B0604020202020204" pitchFamily="34" charset="0"/>
              <a:buChar char="•"/>
            </a:pPr>
            <a:r>
              <a:rPr lang="de-DE" sz="900" dirty="0">
                <a:solidFill>
                  <a:schemeClr val="tx1"/>
                </a:solidFill>
              </a:rPr>
              <a:t>Taschenbuch für Verwaltungsbeamte 1942</a:t>
            </a:r>
          </a:p>
          <a:p>
            <a:endParaRPr lang="en-GB" sz="900" dirty="0">
              <a:solidFill>
                <a:schemeClr val="tx1"/>
              </a:solidFill>
            </a:endParaRPr>
          </a:p>
        </p:txBody>
      </p:sp>
      <p:pic>
        <p:nvPicPr>
          <p:cNvPr id="6146" name="Picture 2" descr="database: Akten der Partei-Kanzlei der NSDAP">
            <a:extLst>
              <a:ext uri="{FF2B5EF4-FFF2-40B4-BE49-F238E27FC236}">
                <a16:creationId xmlns:a16="http://schemas.microsoft.com/office/drawing/2014/main" id="{D0A5C94A-94CB-2298-6708-0DB3DD4DDA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356" y="1024398"/>
            <a:ext cx="1799380" cy="1799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83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79E5A4-DA1D-C220-D0A1-C4656C44968A}"/>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369332"/>
          </a:xfrm>
          <a:prstGeom prst="rect">
            <a:avLst/>
          </a:prstGeom>
          <a:noFill/>
        </p:spPr>
        <p:txBody>
          <a:bodyPr wrap="square" lIns="0" tIns="0" rIns="0" bIns="0" rtlCol="0" anchor="t" anchorCtr="0">
            <a:spAutoFit/>
          </a:bodyPr>
          <a:lstStyle/>
          <a:p>
            <a:pPr algn="l"/>
            <a:r>
              <a:rPr lang="de-DE" sz="1200" b="1" dirty="0">
                <a:solidFill>
                  <a:srgbClr val="12120D"/>
                </a:solidFill>
                <a:latin typeface="+mj-lt"/>
              </a:rPr>
              <a:t>Biographische Handbücher </a:t>
            </a:r>
            <a:r>
              <a:rPr lang="de-DE" sz="1200" b="1" i="0" u="none" strike="noStrike" baseline="0" dirty="0">
                <a:solidFill>
                  <a:srgbClr val="12120D"/>
                </a:solidFill>
                <a:latin typeface="+mj-lt"/>
              </a:rPr>
              <a:t>der deutschsprachigen Emigration nach 1933</a:t>
            </a:r>
          </a:p>
          <a:p>
            <a:pPr algn="l"/>
            <a:r>
              <a:rPr lang="de-DE" sz="1200" b="1" dirty="0">
                <a:solidFill>
                  <a:srgbClr val="12120D"/>
                </a:solidFill>
                <a:latin typeface="+mj-lt"/>
                <a:cs typeface="Gotham Medium" pitchFamily="2" charset="0"/>
              </a:rPr>
              <a:t>[</a:t>
            </a:r>
            <a:r>
              <a:rPr lang="en-US" sz="1200" b="1" dirty="0">
                <a:solidFill>
                  <a:srgbClr val="12120D"/>
                </a:solidFill>
                <a:latin typeface="+mj-lt"/>
                <a:cs typeface="Gotham Medium" pitchFamily="2" charset="0"/>
              </a:rPr>
              <a:t>Biographical Handbooks of German-speaking Emigrants</a:t>
            </a:r>
            <a:r>
              <a:rPr lang="de-DE" sz="1200" b="1" dirty="0">
                <a:solidFill>
                  <a:srgbClr val="12120D"/>
                </a:solidFill>
                <a:latin typeface="+mj-lt"/>
                <a:cs typeface="Gotham Medium" pitchFamily="2" charset="0"/>
              </a:rPr>
              <a:t>]</a:t>
            </a:r>
            <a:endParaRPr lang="de-DE" sz="1200" dirty="0">
              <a:latin typeface="+mj-lt"/>
              <a:cs typeface="Gotham Medium" pitchFamily="2" charset="0"/>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89118" y="3909255"/>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3"/>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4"/>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3" name="TextBox 4">
            <a:extLst>
              <a:ext uri="{FF2B5EF4-FFF2-40B4-BE49-F238E27FC236}">
                <a16:creationId xmlns:a16="http://schemas.microsoft.com/office/drawing/2014/main" id="{4F443E53-531C-DF62-BBD2-DA7B37B1721D}"/>
              </a:ext>
            </a:extLst>
          </p:cNvPr>
          <p:cNvSpPr txBox="1"/>
          <p:nvPr/>
        </p:nvSpPr>
        <p:spPr>
          <a:xfrm>
            <a:off x="323528" y="2882378"/>
            <a:ext cx="2808312" cy="954107"/>
          </a:xfrm>
          <a:prstGeom prst="rect">
            <a:avLst/>
          </a:prstGeom>
          <a:noFill/>
        </p:spPr>
        <p:txBody>
          <a:bodyPr wrap="square">
            <a:spAutoFit/>
          </a:bodyPr>
          <a:lstStyle/>
          <a:p>
            <a:pPr algn="l"/>
            <a:r>
              <a:rPr lang="en-GB" sz="800" b="1" i="0" u="none" strike="noStrike" baseline="0" dirty="0">
                <a:solidFill>
                  <a:srgbClr val="1A1A18"/>
                </a:solidFill>
                <a:latin typeface="Gotham-Bold" pitchFamily="50" charset="0"/>
              </a:rPr>
              <a:t>LANGUAGE OF PUBLICATION </a:t>
            </a:r>
            <a:r>
              <a:rPr lang="en-GB" sz="800" b="0" i="0" u="none" strike="noStrike" baseline="0" dirty="0">
                <a:solidFill>
                  <a:srgbClr val="1A1A18"/>
                </a:solidFill>
                <a:latin typeface="Gotham-Book" pitchFamily="50" charset="0"/>
              </a:rPr>
              <a:t>German</a:t>
            </a:r>
          </a:p>
          <a:p>
            <a:pPr algn="l"/>
            <a:r>
              <a:rPr lang="en-GB" sz="800" b="1" i="0" u="none" strike="noStrike" baseline="0" dirty="0">
                <a:solidFill>
                  <a:srgbClr val="1A1A18"/>
                </a:solidFill>
                <a:latin typeface="Gotham-Bold" pitchFamily="50" charset="0"/>
              </a:rPr>
              <a:t>USER INTERFACE </a:t>
            </a:r>
            <a:r>
              <a:rPr lang="en-GB" sz="800" b="0" i="0" u="none" strike="noStrike" baseline="0" dirty="0">
                <a:solidFill>
                  <a:srgbClr val="1A1A18"/>
                </a:solidFill>
                <a:latin typeface="Gotham-Book" pitchFamily="50" charset="0"/>
              </a:rPr>
              <a:t>English, German</a:t>
            </a:r>
          </a:p>
          <a:p>
            <a:pPr algn="l"/>
            <a:r>
              <a:rPr lang="en-GB" sz="800" b="1" i="0" u="none" strike="noStrike" baseline="0" dirty="0">
                <a:solidFill>
                  <a:srgbClr val="1A1A18"/>
                </a:solidFill>
                <a:latin typeface="Gotham-Bold" pitchFamily="50" charset="0"/>
              </a:rPr>
              <a:t>SUBJECT AREAS </a:t>
            </a:r>
            <a:r>
              <a:rPr lang="en-GB" sz="800" b="0" i="0" u="none" strike="noStrike" baseline="0" dirty="0">
                <a:solidFill>
                  <a:srgbClr val="1A1A18"/>
                </a:solidFill>
                <a:latin typeface="Gotham-Book" pitchFamily="50" charset="0"/>
              </a:rPr>
              <a:t>German History, National Socialism, Migration, Exile</a:t>
            </a:r>
          </a:p>
          <a:p>
            <a:pPr algn="l"/>
            <a:r>
              <a:rPr lang="en-GB" sz="800" b="1" i="0" u="none" strike="noStrike" baseline="0" dirty="0">
                <a:solidFill>
                  <a:srgbClr val="1A1A18"/>
                </a:solidFill>
                <a:latin typeface="Gotham-Bold" pitchFamily="50" charset="0"/>
              </a:rPr>
              <a:t>READERSHIP </a:t>
            </a:r>
            <a:r>
              <a:rPr lang="en-US" sz="800" dirty="0"/>
              <a:t>Historians of contemporary history and National Socialism, literary scholars, research institutes</a:t>
            </a:r>
            <a:endParaRPr lang="en-GB" sz="800" dirty="0"/>
          </a:p>
        </p:txBody>
      </p:sp>
      <p:sp>
        <p:nvSpPr>
          <p:cNvPr id="6" name="Rectangle 8">
            <a:extLst>
              <a:ext uri="{FF2B5EF4-FFF2-40B4-BE49-F238E27FC236}">
                <a16:creationId xmlns:a16="http://schemas.microsoft.com/office/drawing/2014/main" id="{C34C7AF3-E5D2-431B-B57D-E9E21199AAE8}"/>
              </a:ext>
            </a:extLst>
          </p:cNvPr>
          <p:cNvSpPr/>
          <p:nvPr/>
        </p:nvSpPr>
        <p:spPr>
          <a:xfrm>
            <a:off x="3131840" y="1023578"/>
            <a:ext cx="5940660" cy="392443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endParaRPr lang="en-GB" sz="900" dirty="0">
              <a:solidFill>
                <a:schemeClr val="tx1"/>
              </a:solidFill>
            </a:endParaRPr>
          </a:p>
        </p:txBody>
      </p:sp>
      <p:sp>
        <p:nvSpPr>
          <p:cNvPr id="8" name="Textfeld 7">
            <a:extLst>
              <a:ext uri="{FF2B5EF4-FFF2-40B4-BE49-F238E27FC236}">
                <a16:creationId xmlns:a16="http://schemas.microsoft.com/office/drawing/2014/main" id="{ED168813-11B4-C1FA-3477-3D76FA01B43C}"/>
              </a:ext>
            </a:extLst>
          </p:cNvPr>
          <p:cNvSpPr txBox="1"/>
          <p:nvPr/>
        </p:nvSpPr>
        <p:spPr>
          <a:xfrm>
            <a:off x="3275856" y="1023150"/>
            <a:ext cx="5616624" cy="4108817"/>
          </a:xfrm>
          <a:prstGeom prst="rect">
            <a:avLst/>
          </a:prstGeom>
          <a:noFill/>
        </p:spPr>
        <p:txBody>
          <a:bodyPr wrap="square" rtlCol="0">
            <a:spAutoFit/>
          </a:bodyPr>
          <a:lstStyle/>
          <a:p>
            <a:pPr marL="171450" indent="-171450">
              <a:buFont typeface="Arial" panose="020B0604020202020204" pitchFamily="34" charset="0"/>
              <a:buChar char="•"/>
            </a:pPr>
            <a:r>
              <a:rPr lang="en-US" sz="900" dirty="0">
                <a:solidFill>
                  <a:schemeClr val="tx1"/>
                </a:solidFill>
              </a:rPr>
              <a:t>A unique source to study the history of persecution and migration </a:t>
            </a:r>
          </a:p>
          <a:p>
            <a:pPr marL="171450" indent="-171450">
              <a:buFont typeface="Arial" panose="020B0604020202020204" pitchFamily="34" charset="0"/>
              <a:buChar char="•"/>
            </a:pPr>
            <a:r>
              <a:rPr lang="en-US" sz="900" dirty="0">
                <a:solidFill>
                  <a:schemeClr val="tx1"/>
                </a:solidFill>
              </a:rPr>
              <a:t>Combines six sources on the topic in one database </a:t>
            </a:r>
          </a:p>
          <a:p>
            <a:pPr marL="171450" indent="-171450">
              <a:buFont typeface="Arial" panose="020B0604020202020204" pitchFamily="34" charset="0"/>
              <a:buChar char="•"/>
            </a:pPr>
            <a:r>
              <a:rPr lang="en-US" sz="900" dirty="0">
                <a:solidFill>
                  <a:schemeClr val="tx1"/>
                </a:solidFill>
              </a:rPr>
              <a:t>Besides the rich source material the database contains as well further articles and papers as well as links to additional material </a:t>
            </a:r>
          </a:p>
          <a:p>
            <a:endParaRPr lang="en-US" sz="900" dirty="0">
              <a:solidFill>
                <a:schemeClr val="tx1"/>
              </a:solidFill>
            </a:endParaRPr>
          </a:p>
          <a:p>
            <a:r>
              <a:rPr lang="en-US" sz="900" dirty="0">
                <a:solidFill>
                  <a:schemeClr val="tx1"/>
                </a:solidFill>
              </a:rPr>
              <a:t>The database contains all 8,700 articles on persons of the standard reference work </a:t>
            </a:r>
            <a:r>
              <a:rPr lang="en-US" sz="900" i="1" dirty="0">
                <a:solidFill>
                  <a:schemeClr val="tx1"/>
                </a:solidFill>
              </a:rPr>
              <a:t>Biographisches </a:t>
            </a:r>
            <a:r>
              <a:rPr lang="en-US" sz="900" i="1" dirty="0" err="1">
                <a:solidFill>
                  <a:schemeClr val="tx1"/>
                </a:solidFill>
              </a:rPr>
              <a:t>Handbuch</a:t>
            </a:r>
            <a:r>
              <a:rPr lang="en-US" sz="900" i="1" dirty="0">
                <a:solidFill>
                  <a:schemeClr val="tx1"/>
                </a:solidFill>
              </a:rPr>
              <a:t> der </a:t>
            </a:r>
            <a:r>
              <a:rPr lang="en-US" sz="900" i="1" dirty="0" err="1">
                <a:solidFill>
                  <a:schemeClr val="tx1"/>
                </a:solidFill>
              </a:rPr>
              <a:t>deutschsprachigen</a:t>
            </a:r>
            <a:r>
              <a:rPr lang="en-US" sz="900" i="1" dirty="0">
                <a:solidFill>
                  <a:schemeClr val="tx1"/>
                </a:solidFill>
              </a:rPr>
              <a:t> Emigration </a:t>
            </a:r>
            <a:r>
              <a:rPr lang="en-US" sz="900" i="1" dirty="0" err="1">
                <a:solidFill>
                  <a:schemeClr val="tx1"/>
                </a:solidFill>
              </a:rPr>
              <a:t>nach</a:t>
            </a:r>
            <a:r>
              <a:rPr lang="en-US" sz="900" i="1" dirty="0">
                <a:solidFill>
                  <a:schemeClr val="tx1"/>
                </a:solidFill>
              </a:rPr>
              <a:t> 1933</a:t>
            </a:r>
            <a:r>
              <a:rPr lang="en-US" sz="900" dirty="0">
                <a:solidFill>
                  <a:schemeClr val="tx1"/>
                </a:solidFill>
              </a:rPr>
              <a:t>, which was built up by the </a:t>
            </a:r>
            <a:r>
              <a:rPr lang="en-US" sz="900" i="1" dirty="0">
                <a:solidFill>
                  <a:schemeClr val="tx1"/>
                </a:solidFill>
              </a:rPr>
              <a:t>Institute for Contemporary History</a:t>
            </a:r>
            <a:r>
              <a:rPr lang="en-US" sz="900" dirty="0">
                <a:solidFill>
                  <a:schemeClr val="tx1"/>
                </a:solidFill>
              </a:rPr>
              <a:t> (</a:t>
            </a:r>
            <a:r>
              <a:rPr lang="en-US" sz="900" i="1" dirty="0" err="1">
                <a:solidFill>
                  <a:schemeClr val="tx1"/>
                </a:solidFill>
              </a:rPr>
              <a:t>Institut</a:t>
            </a:r>
            <a:r>
              <a:rPr lang="en-US" sz="900" i="1" dirty="0">
                <a:solidFill>
                  <a:schemeClr val="tx1"/>
                </a:solidFill>
              </a:rPr>
              <a:t> für </a:t>
            </a:r>
            <a:r>
              <a:rPr lang="en-US" sz="900" i="1" dirty="0" err="1">
                <a:solidFill>
                  <a:schemeClr val="tx1"/>
                </a:solidFill>
              </a:rPr>
              <a:t>Zeitgeschichte</a:t>
            </a:r>
            <a:r>
              <a:rPr lang="en-US" sz="900" i="1" dirty="0">
                <a:solidFill>
                  <a:schemeClr val="tx1"/>
                </a:solidFill>
              </a:rPr>
              <a:t>)</a:t>
            </a:r>
            <a:r>
              <a:rPr lang="en-US" sz="900" dirty="0">
                <a:solidFill>
                  <a:schemeClr val="tx1"/>
                </a:solidFill>
              </a:rPr>
              <a:t> and the </a:t>
            </a:r>
            <a:r>
              <a:rPr lang="en-US" sz="900" i="1" dirty="0">
                <a:solidFill>
                  <a:schemeClr val="tx1"/>
                </a:solidFill>
              </a:rPr>
              <a:t>Research Foundation for Jewish Immigration</a:t>
            </a:r>
            <a:r>
              <a:rPr lang="en-US" sz="900" dirty="0">
                <a:solidFill>
                  <a:schemeClr val="tx1"/>
                </a:solidFill>
              </a:rPr>
              <a:t>, as well as five more sources on that topic. The database allows comprehensive research on the history of migration, persecution, and the influence of emigrants in the countries to which they emigrated.</a:t>
            </a:r>
          </a:p>
          <a:p>
            <a:endParaRPr lang="en-GB" sz="900" b="1" i="1" dirty="0">
              <a:solidFill>
                <a:schemeClr val="tx1"/>
              </a:solidFill>
            </a:endParaRPr>
          </a:p>
          <a:p>
            <a:r>
              <a:rPr lang="en-GB" sz="900" b="1" i="1" dirty="0">
                <a:solidFill>
                  <a:schemeClr val="tx1"/>
                </a:solidFill>
              </a:rPr>
              <a:t>The database contains the following sources:</a:t>
            </a:r>
          </a:p>
          <a:p>
            <a:pPr marL="171450" indent="-171450">
              <a:buFont typeface="Arial" panose="020B0604020202020204" pitchFamily="34" charset="0"/>
              <a:buChar char="•"/>
            </a:pPr>
            <a:r>
              <a:rPr lang="en-GB" sz="900" i="1" dirty="0" err="1">
                <a:solidFill>
                  <a:schemeClr val="tx1"/>
                </a:solidFill>
              </a:rPr>
              <a:t>Biographisches</a:t>
            </a:r>
            <a:r>
              <a:rPr lang="en-GB" sz="900" i="1" dirty="0">
                <a:solidFill>
                  <a:schemeClr val="tx1"/>
                </a:solidFill>
              </a:rPr>
              <a:t> </a:t>
            </a:r>
            <a:r>
              <a:rPr lang="en-GB" sz="900" i="1" dirty="0" err="1">
                <a:solidFill>
                  <a:schemeClr val="tx1"/>
                </a:solidFill>
              </a:rPr>
              <a:t>Handbuch</a:t>
            </a:r>
            <a:r>
              <a:rPr lang="en-GB" sz="900" i="1" dirty="0">
                <a:solidFill>
                  <a:schemeClr val="tx1"/>
                </a:solidFill>
              </a:rPr>
              <a:t> der </a:t>
            </a:r>
            <a:r>
              <a:rPr lang="en-GB" sz="900" i="1" dirty="0" err="1">
                <a:solidFill>
                  <a:schemeClr val="tx1"/>
                </a:solidFill>
              </a:rPr>
              <a:t>deutschsprachigen</a:t>
            </a:r>
            <a:r>
              <a:rPr lang="en-GB" sz="900" i="1" dirty="0">
                <a:solidFill>
                  <a:schemeClr val="tx1"/>
                </a:solidFill>
              </a:rPr>
              <a:t> Emigration </a:t>
            </a:r>
            <a:r>
              <a:rPr lang="en-GB" sz="900" i="1" dirty="0" err="1">
                <a:solidFill>
                  <a:schemeClr val="tx1"/>
                </a:solidFill>
              </a:rPr>
              <a:t>nach</a:t>
            </a:r>
            <a:r>
              <a:rPr lang="en-GB" sz="900" i="1" dirty="0">
                <a:solidFill>
                  <a:schemeClr val="tx1"/>
                </a:solidFill>
              </a:rPr>
              <a:t> 1933 </a:t>
            </a:r>
            <a:r>
              <a:rPr lang="en-GB" sz="900" dirty="0">
                <a:solidFill>
                  <a:schemeClr val="tx1"/>
                </a:solidFill>
              </a:rPr>
              <a:t>(International Biographical Dictionary of Central European Émigrés 1933–1945) </a:t>
            </a:r>
          </a:p>
          <a:p>
            <a:pPr marL="171450" indent="-171450">
              <a:buFont typeface="Arial" panose="020B0604020202020204" pitchFamily="34" charset="0"/>
              <a:buChar char="•"/>
            </a:pPr>
            <a:r>
              <a:rPr lang="de-DE" sz="900" i="1" dirty="0">
                <a:solidFill>
                  <a:schemeClr val="tx1"/>
                </a:solidFill>
              </a:rPr>
              <a:t>Die Ausbürgerung deutscher Staatsangehöriger 1933-45 nach den im Reichsanzeiger veröffentlichten Listen</a:t>
            </a:r>
            <a:r>
              <a:rPr lang="de-DE" sz="900" dirty="0">
                <a:solidFill>
                  <a:schemeClr val="tx1"/>
                </a:solidFill>
              </a:rPr>
              <a:t> (Expatriation Lists </a:t>
            </a:r>
            <a:r>
              <a:rPr lang="de-DE" sz="900" dirty="0" err="1">
                <a:solidFill>
                  <a:schemeClr val="tx1"/>
                </a:solidFill>
              </a:rPr>
              <a:t>as</a:t>
            </a:r>
            <a:r>
              <a:rPr lang="de-DE" sz="900" dirty="0">
                <a:solidFill>
                  <a:schemeClr val="tx1"/>
                </a:solidFill>
              </a:rPr>
              <a:t> </a:t>
            </a:r>
            <a:r>
              <a:rPr lang="de-DE" sz="900" dirty="0" err="1">
                <a:solidFill>
                  <a:schemeClr val="tx1"/>
                </a:solidFill>
              </a:rPr>
              <a:t>Published</a:t>
            </a:r>
            <a:r>
              <a:rPr lang="de-DE" sz="900" dirty="0">
                <a:solidFill>
                  <a:schemeClr val="tx1"/>
                </a:solidFill>
              </a:rPr>
              <a:t> in the “Reichsanzeiger” 1933–45) </a:t>
            </a:r>
          </a:p>
          <a:p>
            <a:pPr marL="171450" indent="-171450">
              <a:buFont typeface="Arial" panose="020B0604020202020204" pitchFamily="34" charset="0"/>
              <a:buChar char="•"/>
            </a:pPr>
            <a:r>
              <a:rPr lang="de-DE" sz="900" dirty="0">
                <a:solidFill>
                  <a:schemeClr val="tx1"/>
                </a:solidFill>
              </a:rPr>
              <a:t>Wendland, Ulrike: </a:t>
            </a:r>
            <a:r>
              <a:rPr lang="de-DE" sz="900" i="1" dirty="0">
                <a:solidFill>
                  <a:schemeClr val="tx1"/>
                </a:solidFill>
              </a:rPr>
              <a:t>Biographisches Handbuch deutschsprachiger Kunsthistoriker im Exil. Leben und Werk der unter dem Nationalsozialismus verfolgten und vertriebenen Wissenschaftler</a:t>
            </a:r>
            <a:r>
              <a:rPr lang="de-DE" sz="900" dirty="0">
                <a:solidFill>
                  <a:schemeClr val="tx1"/>
                </a:solidFill>
              </a:rPr>
              <a:t> (</a:t>
            </a:r>
            <a:r>
              <a:rPr lang="de-DE" sz="900" dirty="0" err="1">
                <a:solidFill>
                  <a:schemeClr val="tx1"/>
                </a:solidFill>
              </a:rPr>
              <a:t>Biographical</a:t>
            </a:r>
            <a:r>
              <a:rPr lang="de-DE" sz="900" dirty="0">
                <a:solidFill>
                  <a:schemeClr val="tx1"/>
                </a:solidFill>
              </a:rPr>
              <a:t> Dictionary </a:t>
            </a:r>
            <a:r>
              <a:rPr lang="de-DE" sz="900" dirty="0" err="1">
                <a:solidFill>
                  <a:schemeClr val="tx1"/>
                </a:solidFill>
              </a:rPr>
              <a:t>of</a:t>
            </a:r>
            <a:r>
              <a:rPr lang="de-DE" sz="900" dirty="0">
                <a:solidFill>
                  <a:schemeClr val="tx1"/>
                </a:solidFill>
              </a:rPr>
              <a:t> </a:t>
            </a:r>
            <a:r>
              <a:rPr lang="de-DE" sz="900" dirty="0" err="1">
                <a:solidFill>
                  <a:schemeClr val="tx1"/>
                </a:solidFill>
              </a:rPr>
              <a:t>Emigrated</a:t>
            </a:r>
            <a:r>
              <a:rPr lang="de-DE" sz="900" dirty="0">
                <a:solidFill>
                  <a:schemeClr val="tx1"/>
                </a:solidFill>
              </a:rPr>
              <a:t> German Art </a:t>
            </a:r>
            <a:r>
              <a:rPr lang="de-DE" sz="900" dirty="0" err="1">
                <a:solidFill>
                  <a:schemeClr val="tx1"/>
                </a:solidFill>
              </a:rPr>
              <a:t>Historians</a:t>
            </a:r>
            <a:r>
              <a:rPr lang="de-DE" sz="900" dirty="0">
                <a:solidFill>
                  <a:schemeClr val="tx1"/>
                </a:solidFill>
              </a:rPr>
              <a:t>) </a:t>
            </a:r>
          </a:p>
          <a:p>
            <a:pPr marL="171450" indent="-171450">
              <a:buFont typeface="Arial" panose="020B0604020202020204" pitchFamily="34" charset="0"/>
              <a:buChar char="•"/>
            </a:pPr>
            <a:r>
              <a:rPr lang="de-DE" sz="900" i="1" dirty="0">
                <a:solidFill>
                  <a:schemeClr val="tx1"/>
                </a:solidFill>
              </a:rPr>
              <a:t>Biographisches Handbuch der deutschsprachigen wirtschaftswissenschaftlichen Emigration nach 1933</a:t>
            </a:r>
            <a:r>
              <a:rPr lang="de-DE" sz="900" dirty="0">
                <a:solidFill>
                  <a:schemeClr val="tx1"/>
                </a:solidFill>
              </a:rPr>
              <a:t> (</a:t>
            </a:r>
            <a:r>
              <a:rPr lang="de-DE" sz="900" dirty="0" err="1">
                <a:solidFill>
                  <a:schemeClr val="tx1"/>
                </a:solidFill>
              </a:rPr>
              <a:t>Biographical</a:t>
            </a:r>
            <a:r>
              <a:rPr lang="de-DE" sz="900" dirty="0">
                <a:solidFill>
                  <a:schemeClr val="tx1"/>
                </a:solidFill>
              </a:rPr>
              <a:t> Dictionary </a:t>
            </a:r>
            <a:r>
              <a:rPr lang="de-DE" sz="900" dirty="0" err="1">
                <a:solidFill>
                  <a:schemeClr val="tx1"/>
                </a:solidFill>
              </a:rPr>
              <a:t>of</a:t>
            </a:r>
            <a:r>
              <a:rPr lang="de-DE" sz="900" dirty="0">
                <a:solidFill>
                  <a:schemeClr val="tx1"/>
                </a:solidFill>
              </a:rPr>
              <a:t> </a:t>
            </a:r>
            <a:r>
              <a:rPr lang="de-DE" sz="900" dirty="0" err="1">
                <a:solidFill>
                  <a:schemeClr val="tx1"/>
                </a:solidFill>
              </a:rPr>
              <a:t>Emigrated</a:t>
            </a:r>
            <a:r>
              <a:rPr lang="de-DE" sz="900" dirty="0">
                <a:solidFill>
                  <a:schemeClr val="tx1"/>
                </a:solidFill>
              </a:rPr>
              <a:t> German </a:t>
            </a:r>
            <a:r>
              <a:rPr lang="de-DE" sz="900" dirty="0" err="1">
                <a:solidFill>
                  <a:schemeClr val="tx1"/>
                </a:solidFill>
              </a:rPr>
              <a:t>Economists</a:t>
            </a:r>
            <a:r>
              <a:rPr lang="de-DE" sz="900" dirty="0">
                <a:solidFill>
                  <a:schemeClr val="tx1"/>
                </a:solidFill>
              </a:rPr>
              <a:t>) </a:t>
            </a:r>
          </a:p>
          <a:p>
            <a:pPr marL="171450" indent="-171450">
              <a:buFont typeface="Arial" panose="020B0604020202020204" pitchFamily="34" charset="0"/>
              <a:buChar char="•"/>
            </a:pPr>
            <a:r>
              <a:rPr lang="de-DE" sz="900" i="1" dirty="0">
                <a:solidFill>
                  <a:schemeClr val="tx1"/>
                </a:solidFill>
              </a:rPr>
              <a:t>Inventar zu den Nachlässen emigrierter deutschsprachiger Wissenschaftler in Archiven und Bibliotheken der Bundesrepublik Deutschland</a:t>
            </a:r>
            <a:r>
              <a:rPr lang="de-DE" sz="900" dirty="0">
                <a:solidFill>
                  <a:schemeClr val="tx1"/>
                </a:solidFill>
              </a:rPr>
              <a:t> (</a:t>
            </a:r>
            <a:r>
              <a:rPr lang="de-DE" sz="900" dirty="0" err="1">
                <a:solidFill>
                  <a:schemeClr val="tx1"/>
                </a:solidFill>
              </a:rPr>
              <a:t>Inventory</a:t>
            </a:r>
            <a:r>
              <a:rPr lang="de-DE" sz="900" dirty="0">
                <a:solidFill>
                  <a:schemeClr val="tx1"/>
                </a:solidFill>
              </a:rPr>
              <a:t> </a:t>
            </a:r>
            <a:r>
              <a:rPr lang="de-DE" sz="900" dirty="0" err="1">
                <a:solidFill>
                  <a:schemeClr val="tx1"/>
                </a:solidFill>
              </a:rPr>
              <a:t>of</a:t>
            </a:r>
            <a:r>
              <a:rPr lang="de-DE" sz="900" dirty="0">
                <a:solidFill>
                  <a:schemeClr val="tx1"/>
                </a:solidFill>
              </a:rPr>
              <a:t> the </a:t>
            </a:r>
            <a:r>
              <a:rPr lang="de-DE" sz="900" dirty="0" err="1">
                <a:solidFill>
                  <a:schemeClr val="tx1"/>
                </a:solidFill>
              </a:rPr>
              <a:t>Archival</a:t>
            </a:r>
            <a:r>
              <a:rPr lang="de-DE" sz="900" dirty="0">
                <a:solidFill>
                  <a:schemeClr val="tx1"/>
                </a:solidFill>
              </a:rPr>
              <a:t> </a:t>
            </a:r>
            <a:r>
              <a:rPr lang="de-DE" sz="900" dirty="0" err="1">
                <a:solidFill>
                  <a:schemeClr val="tx1"/>
                </a:solidFill>
              </a:rPr>
              <a:t>Deposits</a:t>
            </a:r>
            <a:r>
              <a:rPr lang="de-DE" sz="900" dirty="0">
                <a:solidFill>
                  <a:schemeClr val="tx1"/>
                </a:solidFill>
              </a:rPr>
              <a:t> </a:t>
            </a:r>
            <a:r>
              <a:rPr lang="de-DE" sz="900" dirty="0" err="1">
                <a:solidFill>
                  <a:schemeClr val="tx1"/>
                </a:solidFill>
              </a:rPr>
              <a:t>of</a:t>
            </a:r>
            <a:r>
              <a:rPr lang="de-DE" sz="900" dirty="0">
                <a:solidFill>
                  <a:schemeClr val="tx1"/>
                </a:solidFill>
              </a:rPr>
              <a:t> </a:t>
            </a:r>
            <a:r>
              <a:rPr lang="de-DE" sz="900" dirty="0" err="1">
                <a:solidFill>
                  <a:schemeClr val="tx1"/>
                </a:solidFill>
              </a:rPr>
              <a:t>Emigrated</a:t>
            </a:r>
            <a:r>
              <a:rPr lang="de-DE" sz="900" dirty="0">
                <a:solidFill>
                  <a:schemeClr val="tx1"/>
                </a:solidFill>
              </a:rPr>
              <a:t> German </a:t>
            </a:r>
            <a:r>
              <a:rPr lang="de-DE" sz="900" dirty="0" err="1">
                <a:solidFill>
                  <a:schemeClr val="tx1"/>
                </a:solidFill>
              </a:rPr>
              <a:t>Academics</a:t>
            </a:r>
            <a:r>
              <a:rPr lang="de-DE" sz="900" dirty="0">
                <a:solidFill>
                  <a:schemeClr val="tx1"/>
                </a:solidFill>
              </a:rPr>
              <a:t> in German Archives and Libraries) </a:t>
            </a:r>
          </a:p>
          <a:p>
            <a:pPr marL="171450" indent="-171450">
              <a:buFont typeface="Arial" panose="020B0604020202020204" pitchFamily="34" charset="0"/>
              <a:buChar char="•"/>
            </a:pPr>
            <a:r>
              <a:rPr lang="de-DE" sz="900" i="1" dirty="0">
                <a:solidFill>
                  <a:schemeClr val="tx1"/>
                </a:solidFill>
              </a:rPr>
              <a:t>Quellen zur deutschen politischen Emigration 1933–1945. Inventar von Nachlässen, nichtstaatlichen Akten und Sammlungen in Archiven und Bibliotheken der Bundesrepublik Deutschland</a:t>
            </a:r>
            <a:r>
              <a:rPr lang="de-DE" sz="900" dirty="0">
                <a:solidFill>
                  <a:schemeClr val="tx1"/>
                </a:solidFill>
              </a:rPr>
              <a:t> (Sources on German Political Emigration 1933–1945) </a:t>
            </a:r>
            <a:endParaRPr lang="en-GB" sz="900" dirty="0">
              <a:solidFill>
                <a:schemeClr val="tx1"/>
              </a:solidFill>
            </a:endParaRPr>
          </a:p>
        </p:txBody>
      </p:sp>
      <p:pic>
        <p:nvPicPr>
          <p:cNvPr id="4098" name="Picture 2" descr="database: Biographische Handbücher der deutschsprachigen Emigration nach 1933">
            <a:extLst>
              <a:ext uri="{FF2B5EF4-FFF2-40B4-BE49-F238E27FC236}">
                <a16:creationId xmlns:a16="http://schemas.microsoft.com/office/drawing/2014/main" id="{42864357-98DB-8342-9360-EBA949653E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026790"/>
            <a:ext cx="1796988" cy="1796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843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369332"/>
          </a:xfrm>
          <a:prstGeom prst="rect">
            <a:avLst/>
          </a:prstGeom>
          <a:noFill/>
        </p:spPr>
        <p:txBody>
          <a:bodyPr wrap="square" lIns="0" tIns="0" rIns="0" bIns="0" rtlCol="0" anchor="t" anchorCtr="0">
            <a:spAutoFit/>
          </a:bodyPr>
          <a:lstStyle/>
          <a:p>
            <a:pPr algn="l"/>
            <a:r>
              <a:rPr lang="de-DE" sz="1200" b="1" i="0" u="none" strike="noStrike" baseline="0" dirty="0">
                <a:solidFill>
                  <a:srgbClr val="12120D"/>
                </a:solidFill>
                <a:latin typeface="+mj-lt"/>
              </a:rPr>
              <a:t>Deutsche Geschichte im 20. Jh.:</a:t>
            </a:r>
          </a:p>
          <a:p>
            <a:pPr algn="l"/>
            <a:r>
              <a:rPr lang="de-DE" sz="1200" b="1" i="0" u="none" strike="noStrike" baseline="0" dirty="0">
                <a:solidFill>
                  <a:srgbClr val="12120D"/>
                </a:solidFill>
                <a:latin typeface="+mj-lt"/>
              </a:rPr>
              <a:t>Nationalsozialismus, Holocaust, Widerstand und Exil 1933-1945 Online</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latin typeface="+mj-lt"/>
              </a:rPr>
              <a:t>LANGUAGE</a:t>
            </a:r>
            <a:r>
              <a:rPr lang="en-GB" sz="800" b="1" i="0" u="none" strike="noStrike" baseline="0" dirty="0">
                <a:solidFill>
                  <a:srgbClr val="1A1A18"/>
                </a:solidFill>
              </a:rPr>
              <a:t> </a:t>
            </a:r>
            <a:r>
              <a:rPr lang="en-GB" sz="800" b="0" i="0" u="none" strike="noStrike" baseline="0" dirty="0">
                <a:solidFill>
                  <a:srgbClr val="1A1A18"/>
                </a:solidFill>
              </a:rPr>
              <a:t>German</a:t>
            </a:r>
          </a:p>
          <a:p>
            <a:pPr algn="l"/>
            <a:r>
              <a:rPr lang="en-GB" sz="800" b="1" i="0" u="none" strike="noStrike" baseline="0" dirty="0">
                <a:solidFill>
                  <a:srgbClr val="1A1A18"/>
                </a:solidFill>
                <a:latin typeface="+mj-lt"/>
              </a:rPr>
              <a:t>USER INTERFACE </a:t>
            </a:r>
            <a:r>
              <a:rPr lang="en-GB" sz="800" b="0" i="0" u="none" strike="noStrike" baseline="0" dirty="0">
                <a:solidFill>
                  <a:srgbClr val="1A1A18"/>
                </a:solidFill>
              </a:rPr>
              <a:t>English, German</a:t>
            </a: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2400657"/>
          </a:xfrm>
          <a:prstGeom prst="rect">
            <a:avLst/>
          </a:prstGeom>
          <a:noFill/>
        </p:spPr>
        <p:txBody>
          <a:bodyPr wrap="square" rtlCol="0">
            <a:spAutoFit/>
          </a:bodyPr>
          <a:lstStyle/>
          <a:p>
            <a:pPr marL="171450" indent="-171450" algn="l">
              <a:buFont typeface="Arial" panose="020B0604020202020204" pitchFamily="34" charset="0"/>
              <a:buChar char="•"/>
            </a:pPr>
            <a:r>
              <a:rPr lang="en-GB" sz="1000" b="0" i="0" u="none" strike="noStrike" baseline="0" dirty="0">
                <a:solidFill>
                  <a:srgbClr val="1A1A18"/>
                </a:solidFill>
              </a:rPr>
              <a:t>Approximately 40,000 primary sources with about 450,000 pages.</a:t>
            </a:r>
          </a:p>
          <a:p>
            <a:pPr marL="171450" indent="-171450" algn="l">
              <a:buFont typeface="Arial" panose="020B0604020202020204" pitchFamily="34" charset="0"/>
              <a:buChar char="•"/>
            </a:pPr>
            <a:r>
              <a:rPr lang="en-GB" sz="1000" b="0" i="0" u="none" strike="noStrike" baseline="0" dirty="0">
                <a:solidFill>
                  <a:srgbClr val="1A1A18"/>
                </a:solidFill>
              </a:rPr>
              <a:t>18,000 biographical articles on perpetrators and victims of the “Third Reich”.</a:t>
            </a:r>
          </a:p>
          <a:p>
            <a:pPr marL="171450" indent="-171450" algn="l">
              <a:buFont typeface="Arial" panose="020B0604020202020204" pitchFamily="34" charset="0"/>
              <a:buChar char="•"/>
            </a:pPr>
            <a:r>
              <a:rPr lang="en-GB" sz="1000" b="0" i="0" u="none" strike="noStrike" baseline="0" dirty="0">
                <a:solidFill>
                  <a:srgbClr val="1A1A18"/>
                </a:solidFill>
              </a:rPr>
              <a:t>Overviews of the structure and organization of the National Socialist authorities.</a:t>
            </a:r>
          </a:p>
          <a:p>
            <a:pPr marL="171450" indent="-171450" algn="l">
              <a:buFont typeface="Arial" panose="020B0604020202020204" pitchFamily="34" charset="0"/>
              <a:buChar char="•"/>
            </a:pPr>
            <a:r>
              <a:rPr lang="en-GB" sz="1000" b="0" i="0" u="none" strike="noStrike" baseline="0" dirty="0">
                <a:solidFill>
                  <a:srgbClr val="1A1A18"/>
                </a:solidFill>
              </a:rPr>
              <a:t>Inventories of archival file holdings and estates.</a:t>
            </a:r>
          </a:p>
          <a:p>
            <a:pPr marL="171450" indent="-171450" algn="l">
              <a:buFont typeface="Arial" panose="020B0604020202020204" pitchFamily="34" charset="0"/>
              <a:buChar char="•"/>
            </a:pPr>
            <a:r>
              <a:rPr lang="en-GB" sz="1000" b="0" i="0" u="none" strike="noStrike" baseline="0" dirty="0">
                <a:solidFill>
                  <a:srgbClr val="1A1A18"/>
                </a:solidFill>
              </a:rPr>
              <a:t>Scholarly introductions to the sources and essays on key themes.</a:t>
            </a:r>
          </a:p>
          <a:p>
            <a:pPr marL="171450" indent="-171450" algn="l">
              <a:buFont typeface="Arial" panose="020B0604020202020204" pitchFamily="34" charset="0"/>
              <a:buChar char="•"/>
            </a:pPr>
            <a:r>
              <a:rPr lang="en-GB" sz="1000" b="0" i="0" u="none" strike="noStrike" baseline="0" dirty="0">
                <a:solidFill>
                  <a:srgbClr val="1A1A18"/>
                </a:solidFill>
              </a:rPr>
              <a:t>Non-restrictive DRM – allows for unlimited simultaneous users campus / institution-wide.</a:t>
            </a:r>
          </a:p>
          <a:p>
            <a:pPr algn="l"/>
            <a:endParaRPr lang="en-GB" sz="1000" b="0" i="0" u="none" strike="noStrike" baseline="0" dirty="0">
              <a:solidFill>
                <a:srgbClr val="1A1A18"/>
              </a:solidFill>
            </a:endParaRPr>
          </a:p>
          <a:p>
            <a:pPr algn="l"/>
            <a:r>
              <a:rPr lang="en-GB" sz="1000" b="0" i="0" u="none" strike="noStrike" baseline="0" dirty="0">
                <a:solidFill>
                  <a:srgbClr val="1A1A18"/>
                </a:solidFill>
              </a:rPr>
              <a:t>The database </a:t>
            </a:r>
            <a:r>
              <a:rPr lang="en-GB" sz="1000" b="0" i="1" u="none" strike="noStrike" baseline="0" dirty="0" err="1">
                <a:solidFill>
                  <a:srgbClr val="1A1A18"/>
                </a:solidFill>
              </a:rPr>
              <a:t>Nationalsozialismus</a:t>
            </a:r>
            <a:r>
              <a:rPr lang="en-GB" sz="1000" b="0" i="1" u="none" strike="noStrike" baseline="0" dirty="0">
                <a:solidFill>
                  <a:srgbClr val="1A1A18"/>
                </a:solidFill>
              </a:rPr>
              <a:t>, Holocaust, </a:t>
            </a:r>
            <a:r>
              <a:rPr lang="de-DE" sz="1000" b="0" i="1" u="none" strike="noStrike" baseline="0" dirty="0">
                <a:solidFill>
                  <a:srgbClr val="1A1A18"/>
                </a:solidFill>
              </a:rPr>
              <a:t>Widerstand und Exil 1933</a:t>
            </a:r>
            <a:r>
              <a:rPr lang="de-DE" sz="1000" b="0" i="0" u="none" strike="noStrike" baseline="0" dirty="0">
                <a:solidFill>
                  <a:srgbClr val="1A1A18"/>
                </a:solidFill>
              </a:rPr>
              <a:t>–</a:t>
            </a:r>
            <a:r>
              <a:rPr lang="de-DE" sz="1000" b="0" i="1" u="none" strike="noStrike" baseline="0" dirty="0">
                <a:solidFill>
                  <a:srgbClr val="1A1A18"/>
                </a:solidFill>
              </a:rPr>
              <a:t>1945 Online </a:t>
            </a:r>
            <a:r>
              <a:rPr lang="de-DE" sz="1000" b="0" i="0" u="none" strike="noStrike" baseline="0" dirty="0" err="1">
                <a:solidFill>
                  <a:srgbClr val="1A1A18"/>
                </a:solidFill>
              </a:rPr>
              <a:t>contains</a:t>
            </a:r>
            <a:r>
              <a:rPr lang="de-DE" sz="1000" b="0" i="0" u="none" strike="noStrike" baseline="0" dirty="0">
                <a:solidFill>
                  <a:srgbClr val="1A1A18"/>
                </a:solidFill>
              </a:rPr>
              <a:t> </a:t>
            </a:r>
            <a:r>
              <a:rPr lang="en-GB" sz="1000" b="0" i="0" u="none" strike="noStrike" baseline="0" dirty="0">
                <a:solidFill>
                  <a:srgbClr val="1A1A18"/>
                </a:solidFill>
              </a:rPr>
              <a:t>approximately 40,000 primary sources on the National Socialist state and the NSDAP, ideology and propaganda, National Socialist justice system and legislation, on resistance and persecution, and on annihilation and expulsion. </a:t>
            </a:r>
          </a:p>
          <a:p>
            <a:pPr algn="l"/>
            <a:endParaRPr lang="en-GB" sz="1000" b="0" i="0" u="none" strike="noStrike" baseline="0" dirty="0">
              <a:solidFill>
                <a:srgbClr val="1A1A18"/>
              </a:solidFill>
            </a:endParaRPr>
          </a:p>
          <a:p>
            <a:pPr algn="l"/>
            <a:r>
              <a:rPr lang="en-GB" sz="1000" b="0" i="0" u="none" strike="noStrike" baseline="0" dirty="0">
                <a:solidFill>
                  <a:srgbClr val="1A1A18"/>
                </a:solidFill>
              </a:rPr>
              <a:t>Beyond the primary source editions, the database offers 18,000 biographical articles on perpetrators and victims of the Third Reich.</a:t>
            </a:r>
            <a:endParaRPr lang="en-GB" sz="1000" dirty="0"/>
          </a:p>
        </p:txBody>
      </p:sp>
      <p:pic>
        <p:nvPicPr>
          <p:cNvPr id="15364" name="Picture 4" descr="Deutsche Geschichte im 20. Jh.: Nationalsozialismus, Holocaust, Widerstand  und Exil 1933-1945 Online">
            <a:extLst>
              <a:ext uri="{FF2B5EF4-FFF2-40B4-BE49-F238E27FC236}">
                <a16:creationId xmlns:a16="http://schemas.microsoft.com/office/drawing/2014/main" id="{F9C392D0-59C5-51D1-3528-2A02954318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20957"/>
            <a:ext cx="1802821" cy="180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566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94206"/>
            <a:ext cx="8746048" cy="369332"/>
          </a:xfrm>
          <a:prstGeom prst="rect">
            <a:avLst/>
          </a:prstGeom>
          <a:noFill/>
        </p:spPr>
        <p:txBody>
          <a:bodyPr wrap="square" lIns="0" tIns="0" rIns="0" bIns="0" rtlCol="0" anchor="t" anchorCtr="0">
            <a:spAutoFit/>
          </a:bodyPr>
          <a:lstStyle/>
          <a:p>
            <a:pPr algn="l"/>
            <a:r>
              <a:rPr lang="en-GB" sz="1200" b="1" i="0" u="none" strike="noStrike" baseline="0" dirty="0">
                <a:solidFill>
                  <a:srgbClr val="1A1A18"/>
                </a:solidFill>
                <a:latin typeface="+mj-lt"/>
              </a:rPr>
              <a:t>DEUTSCHE GESCHICHTE IM 20. JH.: TAGESRAPPORTE DER GESTAPO WIEN ONLINE</a:t>
            </a:r>
          </a:p>
          <a:p>
            <a:pPr algn="l"/>
            <a:r>
              <a:rPr lang="en-GB" sz="1200" b="0" i="0" u="none" strike="noStrike" baseline="0" dirty="0" err="1">
                <a:solidFill>
                  <a:srgbClr val="1A1A18"/>
                </a:solidFill>
                <a:latin typeface="+mj-lt"/>
              </a:rPr>
              <a:t>Tagesrapporte</a:t>
            </a:r>
            <a:r>
              <a:rPr lang="en-GB" sz="1200" b="0" i="0" u="none" strike="noStrike" baseline="0" dirty="0">
                <a:solidFill>
                  <a:srgbClr val="1A1A18"/>
                </a:solidFill>
                <a:latin typeface="+mj-lt"/>
              </a:rPr>
              <a:t> der </a:t>
            </a:r>
            <a:r>
              <a:rPr lang="en-GB" sz="1200" b="0" i="0" u="none" strike="noStrike" baseline="0" dirty="0" err="1">
                <a:solidFill>
                  <a:srgbClr val="1A1A18"/>
                </a:solidFill>
                <a:latin typeface="+mj-lt"/>
              </a:rPr>
              <a:t>Gestapoleitstelle</a:t>
            </a:r>
            <a:r>
              <a:rPr lang="en-GB" sz="1200" b="0" i="0" u="none" strike="noStrike" baseline="0" dirty="0">
                <a:solidFill>
                  <a:srgbClr val="1A1A18"/>
                </a:solidFill>
                <a:latin typeface="+mj-lt"/>
              </a:rPr>
              <a:t> Wien 1938–1945</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2708434"/>
          </a:xfrm>
          <a:prstGeom prst="rect">
            <a:avLst/>
          </a:prstGeom>
          <a:noFill/>
        </p:spPr>
        <p:txBody>
          <a:bodyPr wrap="square" rtlCol="0">
            <a:spAutoFit/>
          </a:bodyPr>
          <a:lstStyle/>
          <a:p>
            <a:pPr marL="171450" indent="-171450" algn="l">
              <a:buFont typeface="Arial" panose="020B0604020202020204" pitchFamily="34" charset="0"/>
              <a:buChar char="•"/>
            </a:pPr>
            <a:r>
              <a:rPr lang="en-GB" sz="1000" b="0" i="0" u="none" strike="noStrike" baseline="0" dirty="0">
                <a:solidFill>
                  <a:srgbClr val="1A1A18"/>
                </a:solidFill>
              </a:rPr>
              <a:t>Unique source with information on almost 16,000 people (741 daily reports, 5,795 pages).</a:t>
            </a:r>
          </a:p>
          <a:p>
            <a:pPr marL="171450" indent="-171450" algn="l">
              <a:buFont typeface="Arial" panose="020B0604020202020204" pitchFamily="34" charset="0"/>
              <a:buChar char="•"/>
            </a:pPr>
            <a:r>
              <a:rPr lang="en-GB" sz="1000" b="0" i="0" u="none" strike="noStrike" baseline="0" dirty="0">
                <a:solidFill>
                  <a:srgbClr val="1A1A18"/>
                </a:solidFill>
              </a:rPr>
              <a:t>The Gestapo headquarters in Vienna is the only one whose archive is almost completely preserved.</a:t>
            </a:r>
          </a:p>
          <a:p>
            <a:pPr marL="171450" indent="-171450" algn="l">
              <a:buFont typeface="Arial" panose="020B0604020202020204" pitchFamily="34" charset="0"/>
              <a:buChar char="•"/>
            </a:pPr>
            <a:r>
              <a:rPr lang="en-GB" sz="1000" b="0" i="0" u="none" strike="noStrike" baseline="0" dirty="0">
                <a:solidFill>
                  <a:srgbClr val="1A1A18"/>
                </a:solidFill>
              </a:rPr>
              <a:t>Previously unpublished, rarely used records on the politically motivated persecution of “public enemies”. </a:t>
            </a:r>
          </a:p>
          <a:p>
            <a:pPr marL="171450" indent="-171450" algn="l">
              <a:buFont typeface="Arial" panose="020B0604020202020204" pitchFamily="34" charset="0"/>
              <a:buChar char="•"/>
            </a:pPr>
            <a:r>
              <a:rPr lang="en-GB" sz="1000" b="0" i="0" u="none" strike="noStrike" baseline="0" dirty="0">
                <a:solidFill>
                  <a:srgbClr val="1A1A18"/>
                </a:solidFill>
              </a:rPr>
              <a:t>An ideal supplement to the situation and status reports from other parts of the “Reich”. </a:t>
            </a:r>
          </a:p>
          <a:p>
            <a:pPr marL="171450" indent="-171450" algn="l">
              <a:buFont typeface="Arial" panose="020B0604020202020204" pitchFamily="34" charset="0"/>
              <a:buChar char="•"/>
            </a:pPr>
            <a:r>
              <a:rPr lang="en-GB" sz="1000" b="0" i="0" u="none" strike="noStrike" baseline="0" dirty="0">
                <a:solidFill>
                  <a:srgbClr val="1A1A18"/>
                </a:solidFill>
              </a:rPr>
              <a:t>Offers non-restrictive DRM allowing for unlimited simultaneous users on campus or at an institution.</a:t>
            </a:r>
          </a:p>
          <a:p>
            <a:pPr algn="l"/>
            <a:endParaRPr lang="en-GB" sz="1000" b="0" i="0" u="none" strike="noStrike" baseline="0" dirty="0">
              <a:solidFill>
                <a:srgbClr val="1A1A18"/>
              </a:solidFill>
            </a:endParaRPr>
          </a:p>
          <a:p>
            <a:pPr algn="l"/>
            <a:r>
              <a:rPr lang="en-GB" sz="1000" b="0" i="0" u="none" strike="noStrike" baseline="0" dirty="0">
                <a:solidFill>
                  <a:srgbClr val="1A1A18"/>
                </a:solidFill>
              </a:rPr>
              <a:t>From 1934 on, the Gestapo Headquarters had to report all incidents to Berlin. These daily reports are a first rate source, barely used until now. Their purpose was to outline the mood, the political situation, and security conditions. The 741 reports</a:t>
            </a:r>
          </a:p>
          <a:p>
            <a:pPr algn="l"/>
            <a:r>
              <a:rPr lang="en-GB" sz="1000" b="0" i="0" u="none" strike="noStrike" baseline="0" dirty="0">
                <a:solidFill>
                  <a:srgbClr val="1A1A18"/>
                </a:solidFill>
              </a:rPr>
              <a:t>(5,795 pp.) mirror in shocking complexity the focus of political persecution by the Gestapo and thus open the first chapter on the structure of Gestapo persecution, using the example of Vienna.</a:t>
            </a:r>
            <a:endParaRPr lang="en-GB" sz="1000" dirty="0"/>
          </a:p>
        </p:txBody>
      </p:sp>
      <p:pic>
        <p:nvPicPr>
          <p:cNvPr id="21506" name="Picture 2" descr="Tagesrapporte der Gestapo Wien Online">
            <a:extLst>
              <a:ext uri="{FF2B5EF4-FFF2-40B4-BE49-F238E27FC236}">
                <a16:creationId xmlns:a16="http://schemas.microsoft.com/office/drawing/2014/main" id="{9BB20BC8-EB9F-10D2-4D8E-DA477FC883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23579"/>
            <a:ext cx="1800200" cy="1800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3DF51D-3DD8-5D05-87A6-261AC1A65175}"/>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latin typeface="+mj-lt"/>
              </a:rPr>
              <a:t>LANGUAGE</a:t>
            </a:r>
            <a:r>
              <a:rPr lang="en-GB" sz="800" b="1" i="0" u="none" strike="noStrike" baseline="0" dirty="0">
                <a:solidFill>
                  <a:srgbClr val="1A1A18"/>
                </a:solidFill>
              </a:rPr>
              <a:t> </a:t>
            </a:r>
            <a:r>
              <a:rPr lang="en-GB" sz="800" b="0" i="0" u="none" strike="noStrike" baseline="0" dirty="0">
                <a:solidFill>
                  <a:srgbClr val="1A1A18"/>
                </a:solidFill>
              </a:rPr>
              <a:t>German</a:t>
            </a:r>
          </a:p>
          <a:p>
            <a:pPr algn="l"/>
            <a:r>
              <a:rPr lang="en-GB" sz="800" b="1" i="0" u="none" strike="noStrike" baseline="0" dirty="0">
                <a:solidFill>
                  <a:srgbClr val="1A1A18"/>
                </a:solidFill>
                <a:latin typeface="+mj-lt"/>
              </a:rPr>
              <a:t>USER INTERFACE </a:t>
            </a:r>
            <a:r>
              <a:rPr lang="en-GB" sz="800" b="0" i="0" u="none" strike="noStrike" baseline="0" dirty="0">
                <a:solidFill>
                  <a:srgbClr val="1A1A18"/>
                </a:solidFill>
              </a:rPr>
              <a:t>English, German</a:t>
            </a:r>
          </a:p>
        </p:txBody>
      </p:sp>
    </p:spTree>
    <p:extLst>
      <p:ext uri="{BB962C8B-B14F-4D97-AF65-F5344CB8AC3E}">
        <p14:creationId xmlns:p14="http://schemas.microsoft.com/office/powerpoint/2010/main" val="1766510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184666"/>
          </a:xfrm>
          <a:prstGeom prst="rect">
            <a:avLst/>
          </a:prstGeom>
          <a:noFill/>
        </p:spPr>
        <p:txBody>
          <a:bodyPr wrap="square" lIns="0" tIns="0" rIns="0" bIns="0" rtlCol="0" anchor="t" anchorCtr="0">
            <a:spAutoFit/>
          </a:bodyPr>
          <a:lstStyle/>
          <a:p>
            <a:pPr algn="l"/>
            <a:r>
              <a:rPr lang="en-GB" sz="1200" b="1" i="0" u="none" strike="noStrike" baseline="0" dirty="0">
                <a:solidFill>
                  <a:srgbClr val="12120D"/>
                </a:solidFill>
                <a:latin typeface="+mj-lt"/>
              </a:rPr>
              <a:t>Hitler. </a:t>
            </a:r>
            <a:r>
              <a:rPr lang="en-GB" sz="1200" b="1" i="0" u="none" strike="noStrike" baseline="0" dirty="0" err="1">
                <a:solidFill>
                  <a:srgbClr val="12120D"/>
                </a:solidFill>
                <a:latin typeface="+mj-lt"/>
              </a:rPr>
              <a:t>Quellen</a:t>
            </a:r>
            <a:r>
              <a:rPr lang="en-GB" sz="1200" b="1" i="0" u="none" strike="noStrike" baseline="0" dirty="0">
                <a:solidFill>
                  <a:srgbClr val="12120D"/>
                </a:solidFill>
                <a:latin typeface="+mj-lt"/>
              </a:rPr>
              <a:t> 1924-45 Online</a:t>
            </a: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3170099"/>
          </a:xfrm>
          <a:prstGeom prst="rect">
            <a:avLst/>
          </a:prstGeom>
          <a:noFill/>
        </p:spPr>
        <p:txBody>
          <a:bodyPr wrap="square" rtlCol="0">
            <a:spAutoFit/>
          </a:bodyPr>
          <a:lstStyle/>
          <a:p>
            <a:pPr marL="171450" indent="-171450" algn="l">
              <a:buFont typeface="Arial" panose="020B0604020202020204" pitchFamily="34" charset="0"/>
              <a:buChar char="•"/>
            </a:pPr>
            <a:r>
              <a:rPr lang="en-GB" sz="1000" b="0" i="0" u="none" strike="noStrike" baseline="0" dirty="0">
                <a:solidFill>
                  <a:srgbClr val="1A1A18"/>
                </a:solidFill>
              </a:rPr>
              <a:t>The database contains nearly 9,000 pages of the three original print editions.</a:t>
            </a:r>
          </a:p>
          <a:p>
            <a:pPr marL="171450" indent="-171450" algn="l">
              <a:buFont typeface="Arial" panose="020B0604020202020204" pitchFamily="34" charset="0"/>
              <a:buChar char="•"/>
            </a:pPr>
            <a:r>
              <a:rPr lang="en-GB" sz="1000" b="0" i="0" u="none" strike="noStrike" baseline="0" dirty="0">
                <a:solidFill>
                  <a:srgbClr val="1A1A18"/>
                </a:solidFill>
              </a:rPr>
              <a:t>Three key sources for Hitler research are now available in a single database that documents the full spectrum of Hitler’s world-view.</a:t>
            </a:r>
          </a:p>
          <a:p>
            <a:pPr marL="171450" indent="-171450" algn="l">
              <a:buFont typeface="Arial" panose="020B0604020202020204" pitchFamily="34" charset="0"/>
              <a:buChar char="•"/>
            </a:pPr>
            <a:r>
              <a:rPr lang="en-GB" sz="1000" b="0" i="0" u="none" strike="noStrike" baseline="0" dirty="0">
                <a:solidFill>
                  <a:srgbClr val="1A1A18"/>
                </a:solidFill>
              </a:rPr>
              <a:t>Important features: the database can be searched by topic thanks to an integrated subject index; it is also searchable by date, place, name, and publication title.</a:t>
            </a:r>
          </a:p>
          <a:p>
            <a:pPr marL="171450" indent="-171450" algn="l">
              <a:buFont typeface="Arial" panose="020B0604020202020204" pitchFamily="34" charset="0"/>
              <a:buChar char="•"/>
            </a:pPr>
            <a:r>
              <a:rPr lang="en-GB" sz="1000" b="0" i="0" u="none" strike="noStrike" baseline="0" dirty="0">
                <a:solidFill>
                  <a:srgbClr val="1A1A18"/>
                </a:solidFill>
              </a:rPr>
              <a:t>“What makes the present edition so significant is not least the fact that it documents a critical stage not only in the formation of Hitler’s own thinking</a:t>
            </a:r>
          </a:p>
          <a:p>
            <a:pPr marL="171450" indent="-171450" algn="l">
              <a:buFont typeface="Arial" panose="020B0604020202020204" pitchFamily="34" charset="0"/>
              <a:buChar char="•"/>
            </a:pPr>
            <a:r>
              <a:rPr lang="en-GB" sz="1000" b="0" i="0" u="none" strike="noStrike" baseline="0" dirty="0">
                <a:solidFill>
                  <a:srgbClr val="1A1A18"/>
                </a:solidFill>
              </a:rPr>
              <a:t>but also in the </a:t>
            </a:r>
            <a:r>
              <a:rPr lang="en-GB" sz="1000" b="0" i="0" u="none" strike="noStrike" baseline="0" dirty="0" err="1">
                <a:solidFill>
                  <a:srgbClr val="1A1A18"/>
                </a:solidFill>
              </a:rPr>
              <a:t>transformati</a:t>
            </a:r>
            <a:r>
              <a:rPr lang="en-GB" sz="1000" b="0" i="0" u="none" strike="noStrike" baseline="0" dirty="0">
                <a:solidFill>
                  <a:srgbClr val="1A1A18"/>
                </a:solidFill>
              </a:rPr>
              <a:t> on of the NSDAP into a Führer movement.” (Ian Kershaw in the </a:t>
            </a:r>
            <a:r>
              <a:rPr lang="en-GB" sz="1000" b="0" i="1" u="none" strike="noStrike" baseline="0" dirty="0" err="1">
                <a:solidFill>
                  <a:srgbClr val="1A1A18"/>
                </a:solidFill>
              </a:rPr>
              <a:t>Vierteljahrshefte</a:t>
            </a:r>
            <a:r>
              <a:rPr lang="en-GB" sz="1000" b="0" i="1" u="none" strike="noStrike" baseline="0" dirty="0">
                <a:solidFill>
                  <a:srgbClr val="1A1A18"/>
                </a:solidFill>
              </a:rPr>
              <a:t> für </a:t>
            </a:r>
            <a:r>
              <a:rPr lang="en-GB" sz="1000" b="0" i="1" u="none" strike="noStrike" baseline="0" dirty="0" err="1">
                <a:solidFill>
                  <a:srgbClr val="1A1A18"/>
                </a:solidFill>
              </a:rPr>
              <a:t>Zeitgeschichte</a:t>
            </a:r>
            <a:r>
              <a:rPr lang="en-GB" sz="1000" b="0" i="0" u="none" strike="noStrike" baseline="0" dirty="0">
                <a:solidFill>
                  <a:srgbClr val="1A1A18"/>
                </a:solidFill>
              </a:rPr>
              <a:t>, commenting on the </a:t>
            </a:r>
            <a:r>
              <a:rPr lang="en-GB" sz="1000" b="0" i="0" u="none" strike="noStrike" baseline="0" dirty="0" err="1">
                <a:solidFill>
                  <a:srgbClr val="1A1A18"/>
                </a:solidFill>
              </a:rPr>
              <a:t>IfZ</a:t>
            </a:r>
            <a:r>
              <a:rPr lang="en-GB" sz="1000" b="0" i="0" u="none" strike="noStrike" baseline="0" dirty="0">
                <a:solidFill>
                  <a:srgbClr val="1A1A18"/>
                </a:solidFill>
              </a:rPr>
              <a:t> edition of “Speeches, Writings, Proclamations”).</a:t>
            </a:r>
          </a:p>
          <a:p>
            <a:pPr marL="171450" indent="-171450" algn="l">
              <a:buFont typeface="Arial" panose="020B0604020202020204" pitchFamily="34" charset="0"/>
              <a:buChar char="•"/>
            </a:pPr>
            <a:r>
              <a:rPr lang="en-GB" sz="1000" b="0" i="0" u="none" strike="noStrike" baseline="0" dirty="0">
                <a:solidFill>
                  <a:srgbClr val="1A1A18"/>
                </a:solidFill>
              </a:rPr>
              <a:t>Non-restrictive DRM – allows for an unlimited number of simultaneous users campus / institution-wide.</a:t>
            </a:r>
          </a:p>
          <a:p>
            <a:pPr algn="l"/>
            <a:endParaRPr lang="en-GB" sz="1000" dirty="0">
              <a:solidFill>
                <a:srgbClr val="1A1A18"/>
              </a:solidFill>
            </a:endParaRPr>
          </a:p>
          <a:p>
            <a:pPr algn="l"/>
            <a:r>
              <a:rPr lang="en-GB" sz="1000" b="0" i="0" u="none" strike="noStrike" baseline="0" dirty="0">
                <a:solidFill>
                  <a:srgbClr val="1A1A18"/>
                </a:solidFill>
              </a:rPr>
              <a:t>Hitler’s written legacy as contained in the database represents a unique source for studying Hitler’s world-view and his political ambitions. The most important resource for the database is the edition </a:t>
            </a:r>
            <a:r>
              <a:rPr lang="de-DE" sz="1000" b="0" i="1" u="none" strike="noStrike" baseline="0" dirty="0">
                <a:solidFill>
                  <a:srgbClr val="1A1A18"/>
                </a:solidFill>
              </a:rPr>
              <a:t>Hitler – Reden, Schriften, Anordnungen (1925–33). </a:t>
            </a:r>
            <a:r>
              <a:rPr lang="en-GB" sz="1000" b="0" i="0" u="none" strike="noStrike" baseline="0" dirty="0">
                <a:solidFill>
                  <a:srgbClr val="1A1A18"/>
                </a:solidFill>
              </a:rPr>
              <a:t>In addition, the database contains the more than 1,700 documents from the Max </a:t>
            </a:r>
            <a:r>
              <a:rPr lang="en-GB" sz="1000" b="0" i="0" u="none" strike="noStrike" baseline="0" dirty="0" err="1">
                <a:solidFill>
                  <a:srgbClr val="1A1A18"/>
                </a:solidFill>
              </a:rPr>
              <a:t>Domarus</a:t>
            </a:r>
            <a:r>
              <a:rPr lang="en-GB" sz="1000" b="0" i="0" u="none" strike="noStrike" baseline="0" dirty="0">
                <a:solidFill>
                  <a:srgbClr val="1A1A18"/>
                </a:solidFill>
              </a:rPr>
              <a:t> edition. The source collection is supplemented by documentation</a:t>
            </a:r>
          </a:p>
          <a:p>
            <a:pPr algn="l"/>
            <a:r>
              <a:rPr lang="en-GB" sz="1000" b="0" i="0" u="none" strike="noStrike" baseline="0" dirty="0">
                <a:solidFill>
                  <a:srgbClr val="1A1A18"/>
                </a:solidFill>
              </a:rPr>
              <a:t>of Hitler’s trial for high treason in 1924.</a:t>
            </a:r>
            <a:endParaRPr lang="en-GB" sz="1000" dirty="0"/>
          </a:p>
        </p:txBody>
      </p:sp>
      <p:pic>
        <p:nvPicPr>
          <p:cNvPr id="15364" name="Picture 4" descr="Deutsche Geschichte im 20. Jh.: Nationalsozialismus, Holocaust, Widerstand  und Exil 1933-1945 Online">
            <a:extLst>
              <a:ext uri="{FF2B5EF4-FFF2-40B4-BE49-F238E27FC236}">
                <a16:creationId xmlns:a16="http://schemas.microsoft.com/office/drawing/2014/main" id="{F9C392D0-59C5-51D1-3528-2A02954318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20957"/>
            <a:ext cx="1802821" cy="1802821"/>
          </a:xfrm>
          <a:prstGeom prst="rect">
            <a:avLst/>
          </a:prstGeom>
          <a:noFill/>
          <a:extLst>
            <a:ext uri="{909E8E84-426E-40DD-AFC4-6F175D3DCCD1}">
              <a14:hiddenFill xmlns:a14="http://schemas.microsoft.com/office/drawing/2010/main">
                <a:solidFill>
                  <a:srgbClr val="FFFFFF"/>
                </a:solidFill>
              </a14:hiddenFill>
            </a:ext>
          </a:extLst>
        </p:spPr>
      </p:pic>
      <p:pic>
        <p:nvPicPr>
          <p:cNvPr id="45058" name="Picture 2" descr="Hitler. Quellen 1924–45 Online">
            <a:extLst>
              <a:ext uri="{FF2B5EF4-FFF2-40B4-BE49-F238E27FC236}">
                <a16:creationId xmlns:a16="http://schemas.microsoft.com/office/drawing/2014/main" id="{B72F1C61-8424-BEF8-B238-8A739BC2DD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1023578"/>
            <a:ext cx="1802821" cy="180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2915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184666"/>
          </a:xfrm>
          <a:prstGeom prst="rect">
            <a:avLst/>
          </a:prstGeom>
          <a:noFill/>
        </p:spPr>
        <p:txBody>
          <a:bodyPr wrap="square" lIns="0" tIns="0" rIns="0" bIns="0" rtlCol="0" anchor="t" anchorCtr="0">
            <a:spAutoFit/>
          </a:bodyPr>
          <a:lstStyle/>
          <a:p>
            <a:pPr algn="l"/>
            <a:r>
              <a:rPr lang="en-GB" sz="1200" b="1" dirty="0">
                <a:solidFill>
                  <a:srgbClr val="12120D"/>
                </a:solidFill>
                <a:latin typeface="+mj-lt"/>
              </a:rPr>
              <a:t>Handbook Ideologies </a:t>
            </a:r>
            <a:r>
              <a:rPr lang="en-GB" sz="1200" b="1" i="0" u="none" strike="noStrike" baseline="0" dirty="0">
                <a:solidFill>
                  <a:srgbClr val="12120D"/>
                </a:solidFill>
                <a:latin typeface="+mj-lt"/>
              </a:rPr>
              <a:t>in National Socialism</a:t>
            </a: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p:txBody>
      </p:sp>
      <p:pic>
        <p:nvPicPr>
          <p:cNvPr id="15364" name="Picture 4" descr="Deutsche Geschichte im 20. Jh.: Nationalsozialismus, Holocaust, Widerstand  und Exil 1933-1945 Online">
            <a:extLst>
              <a:ext uri="{FF2B5EF4-FFF2-40B4-BE49-F238E27FC236}">
                <a16:creationId xmlns:a16="http://schemas.microsoft.com/office/drawing/2014/main" id="{F9C392D0-59C5-51D1-3528-2A02954318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20957"/>
            <a:ext cx="1802821" cy="1802821"/>
          </a:xfrm>
          <a:prstGeom prst="rect">
            <a:avLst/>
          </a:prstGeom>
          <a:noFill/>
          <a:extLst>
            <a:ext uri="{909E8E84-426E-40DD-AFC4-6F175D3DCCD1}">
              <a14:hiddenFill xmlns:a14="http://schemas.microsoft.com/office/drawing/2010/main">
                <a:solidFill>
                  <a:srgbClr val="FFFFFF"/>
                </a:solidFill>
              </a14:hiddenFill>
            </a:ext>
          </a:extLst>
        </p:spPr>
      </p:pic>
      <p:pic>
        <p:nvPicPr>
          <p:cNvPr id="44034" name="Picture 2" descr="Handbook Ideologies in National Socialism Online">
            <a:extLst>
              <a:ext uri="{FF2B5EF4-FFF2-40B4-BE49-F238E27FC236}">
                <a16:creationId xmlns:a16="http://schemas.microsoft.com/office/drawing/2014/main" id="{FD64C99D-631D-A3D6-9E5C-613D62444E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885" y="1020802"/>
            <a:ext cx="1802821" cy="18028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CDADDD9-C681-3958-8659-2F6E7E67E219}"/>
              </a:ext>
            </a:extLst>
          </p:cNvPr>
          <p:cNvSpPr txBox="1"/>
          <p:nvPr/>
        </p:nvSpPr>
        <p:spPr>
          <a:xfrm>
            <a:off x="3302106" y="1143440"/>
            <a:ext cx="5508612" cy="2677656"/>
          </a:xfrm>
          <a:prstGeom prst="rect">
            <a:avLst/>
          </a:prstGeom>
          <a:noFill/>
        </p:spPr>
        <p:txBody>
          <a:bodyPr wrap="square" rtlCol="0">
            <a:spAutoFit/>
          </a:bodyPr>
          <a:lstStyle/>
          <a:p>
            <a:pPr algn="l" rtl="0" fontAlgn="base"/>
            <a:r>
              <a:rPr lang="en-US" sz="1200" b="0" i="0" u="none" strike="noStrike" dirty="0">
                <a:solidFill>
                  <a:srgbClr val="000000"/>
                </a:solidFill>
                <a:effectLst/>
              </a:rPr>
              <a:t>English language online reference on the ideological aspects of National Socialism which maintained a belief structure underpinning the thoughts and actions of all major and minor players.</a:t>
            </a:r>
            <a:r>
              <a:rPr lang="en-US" sz="1200" b="0" i="0" dirty="0">
                <a:solidFill>
                  <a:srgbClr val="000000"/>
                </a:solidFill>
                <a:effectLst/>
              </a:rPr>
              <a:t>​</a:t>
            </a:r>
          </a:p>
          <a:p>
            <a:pPr algn="l" rtl="0" fontAlgn="base"/>
            <a:endParaRPr lang="en-US" sz="1200" b="0" i="0" dirty="0">
              <a:solidFill>
                <a:srgbClr val="000000"/>
              </a:solidFill>
              <a:effectLst/>
            </a:endParaRPr>
          </a:p>
          <a:p>
            <a:pPr algn="l" rtl="0" fontAlgn="base"/>
            <a:r>
              <a:rPr lang="en-US" sz="1200" b="0" i="0" u="none" strike="noStrike" dirty="0">
                <a:solidFill>
                  <a:srgbClr val="000000"/>
                </a:solidFill>
                <a:effectLst/>
              </a:rPr>
              <a:t>The publication will comprise a series of topics that cover all aspects of National Socialist ideology, embracing the complete spectrum of social activity: from the military to the family household, scholarship in the humanities, sciences, and medicine, as well as covering ecology, racial science, religion and theology, myth and pagan history, symbolism, language, law, and aspects of popular and elite culture.</a:t>
            </a:r>
            <a:r>
              <a:rPr lang="en-US" sz="1200" b="0" i="0" dirty="0">
                <a:solidFill>
                  <a:srgbClr val="000000"/>
                </a:solidFill>
                <a:effectLst/>
              </a:rPr>
              <a:t>​</a:t>
            </a:r>
          </a:p>
          <a:p>
            <a:pPr algn="l" rtl="0" fontAlgn="base"/>
            <a:endParaRPr lang="en-US" sz="1200" b="0" i="0" u="none" strike="noStrike" dirty="0">
              <a:solidFill>
                <a:srgbClr val="000000"/>
              </a:solidFill>
              <a:effectLst/>
            </a:endParaRPr>
          </a:p>
          <a:p>
            <a:pPr algn="l" rtl="0" fontAlgn="base"/>
            <a:r>
              <a:rPr lang="en-US" sz="1200" b="0" i="0" u="none" strike="noStrike" dirty="0">
                <a:solidFill>
                  <a:srgbClr val="000000"/>
                </a:solidFill>
                <a:effectLst/>
              </a:rPr>
              <a:t>Main topics: Persons; Institutions; History of ideas; Terms, Research and Perspectives.</a:t>
            </a:r>
            <a:r>
              <a:rPr lang="en-US" sz="1200" b="0" i="0" dirty="0">
                <a:solidFill>
                  <a:srgbClr val="000000"/>
                </a:solidFill>
                <a:effectLst/>
              </a:rPr>
              <a:t>​</a:t>
            </a:r>
          </a:p>
        </p:txBody>
      </p:sp>
    </p:spTree>
    <p:extLst>
      <p:ext uri="{BB962C8B-B14F-4D97-AF65-F5344CB8AC3E}">
        <p14:creationId xmlns:p14="http://schemas.microsoft.com/office/powerpoint/2010/main" val="3485052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184666"/>
          </a:xfrm>
          <a:prstGeom prst="rect">
            <a:avLst/>
          </a:prstGeom>
          <a:noFill/>
        </p:spPr>
        <p:txBody>
          <a:bodyPr wrap="square" lIns="0" tIns="0" rIns="0" bIns="0" rtlCol="0" anchor="t" anchorCtr="0">
            <a:spAutoFit/>
          </a:bodyPr>
          <a:lstStyle/>
          <a:p>
            <a:pPr algn="l"/>
            <a:r>
              <a:rPr lang="en-GB" sz="1200" b="1" i="0" u="none" strike="noStrike" baseline="0" dirty="0">
                <a:solidFill>
                  <a:srgbClr val="12120D"/>
                </a:solidFill>
                <a:latin typeface="+mj-lt"/>
              </a:rPr>
              <a:t>Klemperer Online</a:t>
            </a: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3454792"/>
          </a:xfrm>
          <a:prstGeom prst="rect">
            <a:avLst/>
          </a:prstGeom>
          <a:noFill/>
        </p:spPr>
        <p:txBody>
          <a:bodyPr wrap="square" rtlCol="0">
            <a:spAutoFit/>
          </a:bodyPr>
          <a:lstStyle/>
          <a:p>
            <a:pPr algn="l"/>
            <a:r>
              <a:rPr lang="en-GB" sz="950" b="0" i="0" u="none" strike="noStrike" baseline="0" dirty="0">
                <a:solidFill>
                  <a:srgbClr val="1A1A18"/>
                </a:solidFill>
              </a:rPr>
              <a:t>The complete diaries with full commentary Each diary entry is also available as a facsimile of the original handwritten entry An intuitive tab structure allows for easy navigation between the transcript and the handwritten original New: the electronic edition of the 1918–1933 and 1945–1959 diaries, more than 4,600 diary entries, with over a third more material than the print editions Total circulation of the printed edition of the diaries 1933–1945: 500,000 copies, with translations in 17 countries Supplements the following databases: </a:t>
            </a:r>
          </a:p>
          <a:p>
            <a:pPr marL="171450" indent="-171450" algn="l">
              <a:buFont typeface="Arial" panose="020B0604020202020204" pitchFamily="34" charset="0"/>
              <a:buChar char="•"/>
            </a:pPr>
            <a:r>
              <a:rPr lang="en-GB" sz="950" b="0" i="0" u="none" strike="noStrike" baseline="0" dirty="0">
                <a:solidFill>
                  <a:srgbClr val="1A1A18"/>
                </a:solidFill>
              </a:rPr>
              <a:t>Archiv Bibliographia</a:t>
            </a:r>
          </a:p>
          <a:p>
            <a:pPr marL="171450" indent="-171450" algn="l">
              <a:buFont typeface="Arial" panose="020B0604020202020204" pitchFamily="34" charset="0"/>
              <a:buChar char="•"/>
            </a:pPr>
            <a:r>
              <a:rPr lang="en-GB" sz="950" b="0" i="0" u="none" strike="noStrike" baseline="0" dirty="0">
                <a:solidFill>
                  <a:srgbClr val="1A1A18"/>
                </a:solidFill>
              </a:rPr>
              <a:t>Judaica – </a:t>
            </a:r>
            <a:r>
              <a:rPr lang="en-GB" sz="950" b="0" i="0" u="none" strike="noStrike" baseline="0" dirty="0" err="1">
                <a:solidFill>
                  <a:srgbClr val="1A1A18"/>
                </a:solidFill>
              </a:rPr>
              <a:t>Deutschsprachiges</a:t>
            </a:r>
            <a:r>
              <a:rPr lang="en-GB" sz="950" b="0" i="0" u="none" strike="noStrike" baseline="0" dirty="0">
                <a:solidFill>
                  <a:srgbClr val="1A1A18"/>
                </a:solidFill>
              </a:rPr>
              <a:t> </a:t>
            </a:r>
            <a:r>
              <a:rPr lang="en-GB" sz="950" b="0" i="0" u="none" strike="noStrike" baseline="0" dirty="0" err="1">
                <a:solidFill>
                  <a:srgbClr val="1A1A18"/>
                </a:solidFill>
              </a:rPr>
              <a:t>Judentum</a:t>
            </a:r>
            <a:r>
              <a:rPr lang="en-GB" sz="950" b="0" i="0" u="none" strike="noStrike" baseline="0" dirty="0">
                <a:solidFill>
                  <a:srgbClr val="1A1A18"/>
                </a:solidFill>
              </a:rPr>
              <a:t> Online</a:t>
            </a:r>
          </a:p>
          <a:p>
            <a:pPr marL="171450" indent="-171450" algn="l">
              <a:buFont typeface="Arial" panose="020B0604020202020204" pitchFamily="34" charset="0"/>
              <a:buChar char="•"/>
            </a:pPr>
            <a:r>
              <a:rPr lang="de-DE" sz="950" b="0" i="0" u="none" strike="noStrike" baseline="0" dirty="0">
                <a:solidFill>
                  <a:srgbClr val="1A1A18"/>
                </a:solidFill>
              </a:rPr>
              <a:t>Deutsch-jüdische Quellen aus Palästina / Israel</a:t>
            </a:r>
          </a:p>
          <a:p>
            <a:pPr marL="171450" indent="-171450" algn="l">
              <a:buFont typeface="Arial" panose="020B0604020202020204" pitchFamily="34" charset="0"/>
              <a:buChar char="•"/>
            </a:pPr>
            <a:r>
              <a:rPr lang="de-DE" sz="950" b="0" i="0" u="none" strike="noStrike" baseline="0" dirty="0">
                <a:solidFill>
                  <a:srgbClr val="1A1A18"/>
                </a:solidFill>
              </a:rPr>
              <a:t>Vossische Zeitung Online </a:t>
            </a:r>
          </a:p>
          <a:p>
            <a:pPr marL="171450" indent="-171450" algn="l">
              <a:buFont typeface="Arial" panose="020B0604020202020204" pitchFamily="34" charset="0"/>
              <a:buChar char="•"/>
            </a:pPr>
            <a:r>
              <a:rPr lang="de-DE" sz="950" b="0" i="0" u="none" strike="noStrike" baseline="0" dirty="0">
                <a:solidFill>
                  <a:srgbClr val="1A1A18"/>
                </a:solidFill>
              </a:rPr>
              <a:t>1918–1934 Die Tagebücher von Joseph Goebbels Online </a:t>
            </a:r>
            <a:r>
              <a:rPr lang="de-DE" sz="950" b="0" i="0" u="none" strike="noStrike" baseline="0" dirty="0" err="1">
                <a:solidFill>
                  <a:srgbClr val="1A1A18"/>
                </a:solidFill>
              </a:rPr>
              <a:t>as</a:t>
            </a:r>
            <a:r>
              <a:rPr lang="de-DE" sz="950" b="0" i="0" u="none" strike="noStrike" baseline="0" dirty="0">
                <a:solidFill>
                  <a:srgbClr val="1A1A18"/>
                </a:solidFill>
              </a:rPr>
              <a:t> </a:t>
            </a:r>
            <a:r>
              <a:rPr lang="de-DE" sz="950" b="0" i="0" u="none" strike="noStrike" baseline="0" dirty="0" err="1">
                <a:solidFill>
                  <a:srgbClr val="1A1A18"/>
                </a:solidFill>
              </a:rPr>
              <a:t>well</a:t>
            </a:r>
            <a:r>
              <a:rPr lang="de-DE" sz="950" b="0" i="0" u="none" strike="noStrike" baseline="0" dirty="0">
                <a:solidFill>
                  <a:srgbClr val="1A1A18"/>
                </a:solidFill>
              </a:rPr>
              <a:t> </a:t>
            </a:r>
            <a:r>
              <a:rPr lang="fr-FR" sz="950" b="0" i="0" u="none" strike="noStrike" baseline="0" dirty="0">
                <a:solidFill>
                  <a:srgbClr val="1A1A18"/>
                </a:solidFill>
              </a:rPr>
              <a:t>as Hitler. </a:t>
            </a:r>
            <a:r>
              <a:rPr lang="fr-FR" sz="950" b="0" i="0" u="none" strike="noStrike" baseline="0" dirty="0" err="1">
                <a:solidFill>
                  <a:srgbClr val="1A1A18"/>
                </a:solidFill>
              </a:rPr>
              <a:t>Quellen</a:t>
            </a:r>
            <a:r>
              <a:rPr lang="fr-FR" sz="950" b="0" i="0" u="none" strike="noStrike" baseline="0" dirty="0">
                <a:solidFill>
                  <a:srgbClr val="1A1A18"/>
                </a:solidFill>
              </a:rPr>
              <a:t> 1924–45 Online.</a:t>
            </a:r>
          </a:p>
          <a:p>
            <a:pPr marL="171450" indent="-171450" algn="l">
              <a:buFont typeface="Arial" panose="020B0604020202020204" pitchFamily="34" charset="0"/>
              <a:buChar char="•"/>
            </a:pPr>
            <a:endParaRPr lang="fr-FR" sz="950" b="0" i="0" u="none" strike="noStrike" baseline="0" dirty="0">
              <a:solidFill>
                <a:srgbClr val="1A1A18"/>
              </a:solidFill>
            </a:endParaRPr>
          </a:p>
          <a:p>
            <a:pPr algn="l"/>
            <a:r>
              <a:rPr lang="fr-FR" sz="950" b="0" i="0" u="none" strike="noStrike" baseline="0" dirty="0">
                <a:solidFill>
                  <a:srgbClr val="1A1A18"/>
                </a:solidFill>
              </a:rPr>
              <a:t>Non-restrictive </a:t>
            </a:r>
            <a:r>
              <a:rPr lang="en-GB" sz="950" b="0" i="0" u="none" strike="noStrike" baseline="0" dirty="0">
                <a:solidFill>
                  <a:srgbClr val="1A1A18"/>
                </a:solidFill>
              </a:rPr>
              <a:t>DRM – allows for an unlimited number of simultaneous users per campus or institution.</a:t>
            </a:r>
          </a:p>
          <a:p>
            <a:pPr algn="l"/>
            <a:endParaRPr lang="en-GB" sz="950" b="0" i="0" u="none" strike="noStrike" baseline="0" dirty="0">
              <a:solidFill>
                <a:srgbClr val="1A1A18"/>
              </a:solidFill>
            </a:endParaRPr>
          </a:p>
          <a:p>
            <a:pPr algn="l"/>
            <a:r>
              <a:rPr lang="en-GB" sz="950" b="0" i="0" u="none" strike="noStrike" baseline="0" dirty="0">
                <a:solidFill>
                  <a:srgbClr val="1A1A18"/>
                </a:solidFill>
              </a:rPr>
              <a:t>For the first time, the database offers the complete and edited diaries of Victor Klemperer, the chronicler of 20</a:t>
            </a:r>
            <a:r>
              <a:rPr lang="en-GB" sz="950" b="0" i="0" u="none" strike="noStrike" baseline="30000" dirty="0">
                <a:solidFill>
                  <a:srgbClr val="1A1A18"/>
                </a:solidFill>
              </a:rPr>
              <a:t>th</a:t>
            </a:r>
            <a:r>
              <a:rPr lang="en-GB" sz="950" b="0" i="0" u="none" strike="noStrike" baseline="0" dirty="0">
                <a:solidFill>
                  <a:srgbClr val="1A1A18"/>
                </a:solidFill>
              </a:rPr>
              <a:t>-century German history. From 1918 until 1959, the Romance philologist and converted Jew chronicled the process of disenfranchisement of the Jews and at the same time documented day-to-day life from the Weimar Republic until the early days of the GDR. The digital edition contains transcriptions and facsimiles of the originals.</a:t>
            </a:r>
            <a:endParaRPr lang="en-GB" sz="950" dirty="0"/>
          </a:p>
        </p:txBody>
      </p:sp>
      <p:pic>
        <p:nvPicPr>
          <p:cNvPr id="4" name="Picture 3">
            <a:extLst>
              <a:ext uri="{FF2B5EF4-FFF2-40B4-BE49-F238E27FC236}">
                <a16:creationId xmlns:a16="http://schemas.microsoft.com/office/drawing/2014/main" id="{33C127E3-D21A-8AE9-3792-C8767990F4C1}"/>
              </a:ext>
            </a:extLst>
          </p:cNvPr>
          <p:cNvPicPr>
            <a:picLocks noChangeAspect="1"/>
          </p:cNvPicPr>
          <p:nvPr/>
        </p:nvPicPr>
        <p:blipFill>
          <a:blip r:embed="rId4"/>
          <a:stretch>
            <a:fillRect/>
          </a:stretch>
        </p:blipFill>
        <p:spPr>
          <a:xfrm>
            <a:off x="395536" y="1020456"/>
            <a:ext cx="1798518" cy="1802821"/>
          </a:xfrm>
          <a:prstGeom prst="rect">
            <a:avLst/>
          </a:prstGeom>
        </p:spPr>
      </p:pic>
    </p:spTree>
    <p:extLst>
      <p:ext uri="{BB962C8B-B14F-4D97-AF65-F5344CB8AC3E}">
        <p14:creationId xmlns:p14="http://schemas.microsoft.com/office/powerpoint/2010/main" val="267790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73AA57-40BA-3B39-4963-17091D9C2520}"/>
              </a:ext>
            </a:extLst>
          </p:cNvPr>
          <p:cNvSpPr txBox="1"/>
          <p:nvPr/>
        </p:nvSpPr>
        <p:spPr>
          <a:xfrm>
            <a:off x="107504" y="46824"/>
            <a:ext cx="1692188" cy="369332"/>
          </a:xfrm>
          <a:prstGeom prst="rect">
            <a:avLst/>
          </a:prstGeom>
          <a:noFill/>
        </p:spPr>
        <p:txBody>
          <a:bodyPr wrap="square" rtlCol="0">
            <a:spAutoFit/>
          </a:bodyPr>
          <a:lstStyle/>
          <a:p>
            <a:r>
              <a:rPr lang="en-GB" dirty="0"/>
              <a:t>Contents</a:t>
            </a:r>
          </a:p>
        </p:txBody>
      </p:sp>
      <p:graphicFrame>
        <p:nvGraphicFramePr>
          <p:cNvPr id="8" name="Table 7">
            <a:extLst>
              <a:ext uri="{FF2B5EF4-FFF2-40B4-BE49-F238E27FC236}">
                <a16:creationId xmlns:a16="http://schemas.microsoft.com/office/drawing/2014/main" id="{163DA262-CAE2-323C-B241-FEFA98CB92DD}"/>
              </a:ext>
            </a:extLst>
          </p:cNvPr>
          <p:cNvGraphicFramePr>
            <a:graphicFrameLocks noGrp="1"/>
          </p:cNvGraphicFramePr>
          <p:nvPr>
            <p:extLst>
              <p:ext uri="{D42A27DB-BD31-4B8C-83A1-F6EECF244321}">
                <p14:modId xmlns:p14="http://schemas.microsoft.com/office/powerpoint/2010/main" val="2177749005"/>
              </p:ext>
            </p:extLst>
          </p:nvPr>
        </p:nvGraphicFramePr>
        <p:xfrm>
          <a:off x="215516" y="444972"/>
          <a:ext cx="3888432" cy="4611735"/>
        </p:xfrm>
        <a:graphic>
          <a:graphicData uri="http://schemas.openxmlformats.org/drawingml/2006/table">
            <a:tbl>
              <a:tblPr>
                <a:tableStyleId>{5C22544A-7EE6-4342-B048-85BDC9FD1C3A}</a:tableStyleId>
              </a:tblPr>
              <a:tblGrid>
                <a:gridCol w="1282301">
                  <a:extLst>
                    <a:ext uri="{9D8B030D-6E8A-4147-A177-3AD203B41FA5}">
                      <a16:colId xmlns:a16="http://schemas.microsoft.com/office/drawing/2014/main" val="2248034175"/>
                    </a:ext>
                  </a:extLst>
                </a:gridCol>
                <a:gridCol w="2606131">
                  <a:extLst>
                    <a:ext uri="{9D8B030D-6E8A-4147-A177-3AD203B41FA5}">
                      <a16:colId xmlns:a16="http://schemas.microsoft.com/office/drawing/2014/main" val="152032397"/>
                    </a:ext>
                  </a:extLst>
                </a:gridCol>
              </a:tblGrid>
              <a:tr h="186304">
                <a:tc>
                  <a:txBody>
                    <a:bodyPr/>
                    <a:lstStyle/>
                    <a:p>
                      <a:pPr algn="l" fontAlgn="t"/>
                      <a:r>
                        <a:rPr lang="en-GB" sz="1000" b="1" u="none" strike="noStrike" dirty="0">
                          <a:effectLst/>
                        </a:rPr>
                        <a:t>Subject</a:t>
                      </a:r>
                      <a:endParaRPr lang="en-GB" sz="1000" b="1" i="0" u="none" strike="noStrike" dirty="0">
                        <a:solidFill>
                          <a:srgbClr val="000000"/>
                        </a:solidFill>
                        <a:effectLst/>
                        <a:latin typeface="Gotham Bold" pitchFamily="50" charset="0"/>
                      </a:endParaRPr>
                    </a:p>
                  </a:txBody>
                  <a:tcPr marL="3771" marR="3771" marT="3771" marB="0"/>
                </a:tc>
                <a:tc>
                  <a:txBody>
                    <a:bodyPr/>
                    <a:lstStyle/>
                    <a:p>
                      <a:pPr algn="l" fontAlgn="t"/>
                      <a:r>
                        <a:rPr lang="en-GB" sz="1000" b="1" u="none" strike="noStrike" dirty="0">
                          <a:effectLst/>
                        </a:rPr>
                        <a:t>TITLE</a:t>
                      </a:r>
                      <a:endParaRPr lang="en-GB" sz="1000" b="1" i="0" u="none" strike="noStrike" dirty="0">
                        <a:solidFill>
                          <a:srgbClr val="000000"/>
                        </a:solidFill>
                        <a:effectLst/>
                        <a:latin typeface="Gotham Bold" pitchFamily="50" charset="0"/>
                      </a:endParaRPr>
                    </a:p>
                  </a:txBody>
                  <a:tcPr marL="3771" marR="3771" marT="3771" marB="0"/>
                </a:tc>
                <a:extLst>
                  <a:ext uri="{0D108BD9-81ED-4DB2-BD59-A6C34878D82A}">
                    <a16:rowId xmlns:a16="http://schemas.microsoft.com/office/drawing/2014/main" val="608216495"/>
                  </a:ext>
                </a:extLst>
              </a:tr>
              <a:tr h="186304">
                <a:tc>
                  <a:txBody>
                    <a:bodyPr/>
                    <a:lstStyle/>
                    <a:p>
                      <a:pPr algn="l" fontAlgn="t"/>
                      <a:r>
                        <a:rPr lang="en-GB" sz="800" u="none" strike="noStrike" dirty="0">
                          <a:effectLst/>
                        </a:rPr>
                        <a:t>Architecture and Design</a:t>
                      </a:r>
                      <a:endParaRPr lang="en-GB" sz="800" b="0" i="0" u="none" strike="noStrike" dirty="0">
                        <a:solidFill>
                          <a:srgbClr val="000000"/>
                        </a:solidFill>
                        <a:effectLst/>
                        <a:latin typeface="Calibri" panose="020F0502020204030204" pitchFamily="34" charset="0"/>
                      </a:endParaRPr>
                    </a:p>
                  </a:txBody>
                  <a:tcPr marL="3771" marR="3771" marT="3771" marB="0"/>
                </a:tc>
                <a:tc>
                  <a:txBody>
                    <a:bodyPr/>
                    <a:lstStyle/>
                    <a:p>
                      <a:pPr algn="l" fontAlgn="t"/>
                      <a:r>
                        <a:rPr lang="en-GB" sz="800" u="none" strike="noStrike" dirty="0">
                          <a:effectLst/>
                        </a:rPr>
                        <a:t>Building Types Online</a:t>
                      </a:r>
                      <a:endParaRPr lang="en-GB" sz="800" b="0" i="0" u="none" strike="noStrike" dirty="0">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1366533606"/>
                  </a:ext>
                </a:extLst>
              </a:tr>
              <a:tr h="186304">
                <a:tc>
                  <a:txBody>
                    <a:bodyPr/>
                    <a:lstStyle/>
                    <a:p>
                      <a:pPr algn="l" fontAlgn="t"/>
                      <a:r>
                        <a:rPr lang="en-GB" sz="800" u="none" strike="noStrike" dirty="0">
                          <a:effectLst/>
                        </a:rPr>
                        <a:t>Arts</a:t>
                      </a:r>
                      <a:endParaRPr lang="en-GB" sz="800" b="0" i="0" u="none" strike="noStrike" dirty="0">
                        <a:solidFill>
                          <a:srgbClr val="000000"/>
                        </a:solidFill>
                        <a:effectLst/>
                        <a:latin typeface="Calibri" panose="020F0502020204030204" pitchFamily="34" charset="0"/>
                      </a:endParaRPr>
                    </a:p>
                  </a:txBody>
                  <a:tcPr marL="3771" marR="3771" marT="3771" marB="0"/>
                </a:tc>
                <a:tc>
                  <a:txBody>
                    <a:bodyPr/>
                    <a:lstStyle/>
                    <a:p>
                      <a:pPr algn="l" fontAlgn="t"/>
                      <a:r>
                        <a:rPr lang="en-GB" sz="800" u="none" strike="noStrike" dirty="0">
                          <a:effectLst/>
                        </a:rPr>
                        <a:t>Artists of the World</a:t>
                      </a:r>
                      <a:endParaRPr lang="en-GB" sz="800" b="0" i="0" u="none" strike="noStrike" dirty="0">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1073652136"/>
                  </a:ext>
                </a:extLst>
              </a:tr>
              <a:tr h="186304">
                <a:tc>
                  <a:txBody>
                    <a:bodyPr/>
                    <a:lstStyle/>
                    <a:p>
                      <a:pPr algn="l" fontAlgn="t"/>
                      <a:r>
                        <a:rPr lang="en-GB" sz="800" u="none" strike="noStrike" dirty="0">
                          <a:effectLst/>
                        </a:rPr>
                        <a:t>Classical and Ancient Near Eastern Studies</a:t>
                      </a:r>
                      <a:endParaRPr lang="en-GB" sz="800" b="0" i="0" u="none" strike="noStrike" dirty="0">
                        <a:solidFill>
                          <a:srgbClr val="000000"/>
                        </a:solidFill>
                        <a:effectLst/>
                        <a:latin typeface="Calibri" panose="020F0502020204030204" pitchFamily="34" charset="0"/>
                      </a:endParaRPr>
                    </a:p>
                  </a:txBody>
                  <a:tcPr marL="3771" marR="3771" marT="3771" marB="0"/>
                </a:tc>
                <a:tc>
                  <a:txBody>
                    <a:bodyPr/>
                    <a:lstStyle/>
                    <a:p>
                      <a:pPr algn="l" fontAlgn="t"/>
                      <a:r>
                        <a:rPr lang="en-GB" sz="800" u="none" strike="noStrike" dirty="0">
                          <a:effectLst/>
                        </a:rPr>
                        <a:t>Bibliotheca </a:t>
                      </a:r>
                      <a:r>
                        <a:rPr lang="en-GB" sz="800" u="none" strike="noStrike" dirty="0" err="1">
                          <a:effectLst/>
                        </a:rPr>
                        <a:t>Teubneriana</a:t>
                      </a:r>
                      <a:r>
                        <a:rPr lang="en-GB" sz="800" u="none" strike="noStrike">
                          <a:effectLst/>
                        </a:rPr>
                        <a:t> Latina Online</a:t>
                      </a:r>
                      <a:endParaRPr lang="en-GB" sz="800" b="0" i="0" u="none" strike="noStrike">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2047749310"/>
                  </a:ext>
                </a:extLst>
              </a:tr>
              <a:tr h="186304">
                <a:tc>
                  <a:txBody>
                    <a:bodyPr/>
                    <a:lstStyle/>
                    <a:p>
                      <a:pPr algn="l" fontAlgn="t"/>
                      <a:r>
                        <a:rPr lang="en-GB" sz="800" u="none" strike="noStrike">
                          <a:effectLst/>
                        </a:rPr>
                        <a:t>Classical and Ancient Near Eastern Studies</a:t>
                      </a:r>
                      <a:endParaRPr lang="en-GB" sz="800" b="0" i="0" u="none" strike="noStrike">
                        <a:solidFill>
                          <a:srgbClr val="000000"/>
                        </a:solidFill>
                        <a:effectLst/>
                        <a:latin typeface="Calibri" panose="020F0502020204030204" pitchFamily="34" charset="0"/>
                      </a:endParaRPr>
                    </a:p>
                  </a:txBody>
                  <a:tcPr marL="3771" marR="3771" marT="3771" marB="0"/>
                </a:tc>
                <a:tc>
                  <a:txBody>
                    <a:bodyPr/>
                    <a:lstStyle/>
                    <a:p>
                      <a:pPr algn="l" fontAlgn="t"/>
                      <a:r>
                        <a:rPr lang="en-GB" sz="800" u="none" strike="noStrike">
                          <a:effectLst/>
                        </a:rPr>
                        <a:t>Byzantinische Bibliographie Online</a:t>
                      </a:r>
                      <a:endParaRPr lang="en-GB" sz="800" b="0" i="0" u="none" strike="noStrike">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3249540437"/>
                  </a:ext>
                </a:extLst>
              </a:tr>
              <a:tr h="186304">
                <a:tc>
                  <a:txBody>
                    <a:bodyPr/>
                    <a:lstStyle/>
                    <a:p>
                      <a:pPr algn="l" fontAlgn="t"/>
                      <a:r>
                        <a:rPr lang="en-GB" sz="800" u="none" strike="noStrike">
                          <a:effectLst/>
                        </a:rPr>
                        <a:t>Classical and Ancient Near Eastern Studies</a:t>
                      </a:r>
                      <a:endParaRPr lang="en-GB" sz="800" b="0" i="0" u="none" strike="noStrike">
                        <a:solidFill>
                          <a:srgbClr val="000000"/>
                        </a:solidFill>
                        <a:effectLst/>
                        <a:latin typeface="Calibri" panose="020F0502020204030204" pitchFamily="34" charset="0"/>
                      </a:endParaRPr>
                    </a:p>
                  </a:txBody>
                  <a:tcPr marL="3771" marR="3771" marT="3771" marB="0"/>
                </a:tc>
                <a:tc>
                  <a:txBody>
                    <a:bodyPr/>
                    <a:lstStyle/>
                    <a:p>
                      <a:pPr algn="l" fontAlgn="t"/>
                      <a:r>
                        <a:rPr lang="en-GB" sz="800" u="none" strike="noStrike" dirty="0">
                          <a:effectLst/>
                        </a:rPr>
                        <a:t>Thesaurus Linguae </a:t>
                      </a:r>
                      <a:r>
                        <a:rPr lang="en-GB" sz="800" u="none" strike="noStrike" dirty="0" err="1">
                          <a:effectLst/>
                        </a:rPr>
                        <a:t>Latinae</a:t>
                      </a:r>
                      <a:r>
                        <a:rPr lang="en-GB" sz="800" u="none" strike="noStrike" dirty="0">
                          <a:effectLst/>
                        </a:rPr>
                        <a:t> (TLL) Online</a:t>
                      </a:r>
                      <a:endParaRPr lang="en-GB" sz="800" b="0" i="0" u="none" strike="noStrike" dirty="0">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49998651"/>
                  </a:ext>
                </a:extLst>
              </a:tr>
              <a:tr h="186304">
                <a:tc>
                  <a:txBody>
                    <a:bodyPr/>
                    <a:lstStyle/>
                    <a:p>
                      <a:pPr algn="l" fontAlgn="t"/>
                      <a:r>
                        <a:rPr lang="en-GB" sz="800" u="none" strike="noStrike">
                          <a:effectLst/>
                        </a:rPr>
                        <a:t>Classical and Ancient Near Eastern Studies</a:t>
                      </a:r>
                      <a:endParaRPr lang="en-GB" sz="800" b="0" i="0" u="none" strike="noStrike">
                        <a:solidFill>
                          <a:srgbClr val="000000"/>
                        </a:solidFill>
                        <a:effectLst/>
                        <a:latin typeface="Calibri" panose="020F0502020204030204" pitchFamily="34" charset="0"/>
                      </a:endParaRPr>
                    </a:p>
                  </a:txBody>
                  <a:tcPr marL="3771" marR="3771" marT="3771" marB="0"/>
                </a:tc>
                <a:tc>
                  <a:txBody>
                    <a:bodyPr/>
                    <a:lstStyle/>
                    <a:p>
                      <a:pPr algn="l" fontAlgn="t"/>
                      <a:r>
                        <a:rPr lang="en-GB" sz="800" u="none" strike="noStrike" dirty="0" err="1">
                          <a:effectLst/>
                        </a:rPr>
                        <a:t>Wörterbuch</a:t>
                      </a:r>
                      <a:r>
                        <a:rPr lang="en-GB" sz="800" u="none" strike="noStrike" dirty="0">
                          <a:effectLst/>
                        </a:rPr>
                        <a:t> </a:t>
                      </a:r>
                      <a:r>
                        <a:rPr lang="en-GB" sz="800" u="none" strike="noStrike" dirty="0" err="1">
                          <a:effectLst/>
                        </a:rPr>
                        <a:t>Altgriechisch</a:t>
                      </a:r>
                      <a:r>
                        <a:rPr lang="en-GB" sz="800" u="none" strike="noStrike" dirty="0">
                          <a:effectLst/>
                        </a:rPr>
                        <a:t>-Deutsch Online</a:t>
                      </a:r>
                      <a:endParaRPr lang="en-GB" sz="800" b="0" i="0" u="none" strike="noStrike" dirty="0">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171228833"/>
                  </a:ext>
                </a:extLst>
              </a:tr>
              <a:tr h="186304">
                <a:tc>
                  <a:txBody>
                    <a:bodyPr/>
                    <a:lstStyle/>
                    <a:p>
                      <a:pPr algn="l" fontAlgn="t"/>
                      <a:r>
                        <a:rPr lang="en-GB" sz="800" u="none" strike="noStrike" dirty="0">
                          <a:effectLst/>
                        </a:rPr>
                        <a:t>History</a:t>
                      </a:r>
                      <a:endParaRPr lang="en-GB" sz="800" b="0" i="0" u="none" strike="noStrike" dirty="0">
                        <a:solidFill>
                          <a:srgbClr val="000000"/>
                        </a:solidFill>
                        <a:effectLst/>
                        <a:latin typeface="Calibri" panose="020F0502020204030204" pitchFamily="34" charset="0"/>
                      </a:endParaRPr>
                    </a:p>
                  </a:txBody>
                  <a:tcPr marL="3771" marR="3771" marT="3771" marB="0"/>
                </a:tc>
                <a:tc>
                  <a:txBody>
                    <a:bodyPr/>
                    <a:lstStyle/>
                    <a:p>
                      <a:pPr algn="l" fontAlgn="t"/>
                      <a:r>
                        <a:rPr lang="de-DE" sz="800" u="none" strike="noStrike">
                          <a:effectLst/>
                        </a:rPr>
                        <a:t>Akten der Partei-Kanzlei der NSDAP</a:t>
                      </a:r>
                      <a:endParaRPr lang="de-DE" sz="800" b="0" i="0" u="none" strike="noStrike">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2114008977"/>
                  </a:ext>
                </a:extLst>
              </a:tr>
              <a:tr h="270896">
                <a:tc>
                  <a:txBody>
                    <a:bodyPr/>
                    <a:lstStyle/>
                    <a:p>
                      <a:pPr algn="l" fontAlgn="t"/>
                      <a:r>
                        <a:rPr lang="en-GB" sz="800" u="none" strike="noStrike">
                          <a:effectLst/>
                        </a:rPr>
                        <a:t>History</a:t>
                      </a:r>
                      <a:endParaRPr lang="en-GB" sz="800" b="0" i="0" u="none" strike="noStrike">
                        <a:solidFill>
                          <a:srgbClr val="000000"/>
                        </a:solidFill>
                        <a:effectLst/>
                        <a:latin typeface="Calibri" panose="020F0502020204030204" pitchFamily="34" charset="0"/>
                      </a:endParaRPr>
                    </a:p>
                  </a:txBody>
                  <a:tcPr marL="3771" marR="3771" marT="3771" marB="0"/>
                </a:tc>
                <a:tc>
                  <a:txBody>
                    <a:bodyPr/>
                    <a:lstStyle/>
                    <a:p>
                      <a:pPr algn="l" fontAlgn="t"/>
                      <a:r>
                        <a:rPr lang="de-DE" sz="800" u="none" strike="noStrike">
                          <a:effectLst/>
                        </a:rPr>
                        <a:t>Biographische Handbücher der deutschsprachigen Emigration nach 1933</a:t>
                      </a:r>
                      <a:endParaRPr lang="de-DE" sz="800" b="0" i="0" u="none" strike="noStrike">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4272246097"/>
                  </a:ext>
                </a:extLst>
              </a:tr>
              <a:tr h="359515">
                <a:tc>
                  <a:txBody>
                    <a:bodyPr/>
                    <a:lstStyle/>
                    <a:p>
                      <a:pPr algn="l" fontAlgn="t"/>
                      <a:r>
                        <a:rPr lang="en-GB" sz="800" u="none" strike="noStrike">
                          <a:effectLst/>
                        </a:rPr>
                        <a:t>History</a:t>
                      </a:r>
                      <a:endParaRPr lang="en-GB" sz="800" b="0" i="0" u="none" strike="noStrike">
                        <a:solidFill>
                          <a:srgbClr val="000000"/>
                        </a:solidFill>
                        <a:effectLst/>
                        <a:latin typeface="Calibri" panose="020F0502020204030204" pitchFamily="34" charset="0"/>
                      </a:endParaRPr>
                    </a:p>
                  </a:txBody>
                  <a:tcPr marL="3771" marR="3771" marT="3771" marB="0"/>
                </a:tc>
                <a:tc>
                  <a:txBody>
                    <a:bodyPr/>
                    <a:lstStyle/>
                    <a:p>
                      <a:pPr algn="l" fontAlgn="t"/>
                      <a:r>
                        <a:rPr lang="de-DE" sz="800" u="none" strike="noStrike" dirty="0">
                          <a:effectLst/>
                        </a:rPr>
                        <a:t>Deutsche Geschichte im 20. Jh.:  Nationalsozialismus, Holocaust, Widerstand und Exil 1933-1945 Online</a:t>
                      </a:r>
                      <a:endParaRPr lang="de-DE" sz="800" b="0" i="0" u="none" strike="noStrike" dirty="0">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2586673001"/>
                  </a:ext>
                </a:extLst>
              </a:tr>
              <a:tr h="186304">
                <a:tc>
                  <a:txBody>
                    <a:bodyPr/>
                    <a:lstStyle/>
                    <a:p>
                      <a:pPr algn="l" fontAlgn="t"/>
                      <a:r>
                        <a:rPr lang="en-GB" sz="800" u="none" strike="noStrike">
                          <a:effectLst/>
                        </a:rPr>
                        <a:t>History</a:t>
                      </a:r>
                      <a:endParaRPr lang="en-GB" sz="800" b="0" i="0" u="none" strike="noStrike">
                        <a:solidFill>
                          <a:srgbClr val="000000"/>
                        </a:solidFill>
                        <a:effectLst/>
                        <a:latin typeface="Calibri" panose="020F0502020204030204" pitchFamily="34" charset="0"/>
                      </a:endParaRPr>
                    </a:p>
                  </a:txBody>
                  <a:tcPr marL="3771" marR="3771" marT="3771" marB="0"/>
                </a:tc>
                <a:tc>
                  <a:txBody>
                    <a:bodyPr/>
                    <a:lstStyle/>
                    <a:p>
                      <a:pPr algn="l" fontAlgn="t"/>
                      <a:r>
                        <a:rPr lang="de-DE" sz="800" u="none" strike="noStrike">
                          <a:effectLst/>
                        </a:rPr>
                        <a:t>Tagesrapporte der Gestapo Wien Online</a:t>
                      </a:r>
                      <a:endParaRPr lang="de-DE" sz="800" b="0" i="0" u="none" strike="noStrike">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105036771"/>
                  </a:ext>
                </a:extLst>
              </a:tr>
              <a:tr h="186304">
                <a:tc>
                  <a:txBody>
                    <a:bodyPr/>
                    <a:lstStyle/>
                    <a:p>
                      <a:pPr algn="l" fontAlgn="t"/>
                      <a:r>
                        <a:rPr lang="en-GB" sz="800" u="none" strike="noStrike">
                          <a:effectLst/>
                        </a:rPr>
                        <a:t>History</a:t>
                      </a:r>
                      <a:endParaRPr lang="en-GB" sz="800" b="0" i="0" u="none" strike="noStrike">
                        <a:solidFill>
                          <a:srgbClr val="000000"/>
                        </a:solidFill>
                        <a:effectLst/>
                        <a:latin typeface="Calibri" panose="020F0502020204030204" pitchFamily="34" charset="0"/>
                      </a:endParaRPr>
                    </a:p>
                  </a:txBody>
                  <a:tcPr marL="3771" marR="3771" marT="3771" marB="0"/>
                </a:tc>
                <a:tc>
                  <a:txBody>
                    <a:bodyPr/>
                    <a:lstStyle/>
                    <a:p>
                      <a:pPr algn="l" fontAlgn="t"/>
                      <a:r>
                        <a:rPr lang="en-GB" sz="800" u="none" strike="noStrike">
                          <a:effectLst/>
                        </a:rPr>
                        <a:t>Hitler. Quellen 1924-45 Online</a:t>
                      </a:r>
                      <a:endParaRPr lang="en-GB" sz="800" b="0" i="0" u="none" strike="noStrike">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3805525620"/>
                  </a:ext>
                </a:extLst>
              </a:tr>
              <a:tr h="186304">
                <a:tc>
                  <a:txBody>
                    <a:bodyPr/>
                    <a:lstStyle/>
                    <a:p>
                      <a:pPr algn="l" fontAlgn="t"/>
                      <a:r>
                        <a:rPr lang="en-GB" sz="800" u="none" strike="noStrike">
                          <a:effectLst/>
                        </a:rPr>
                        <a:t>History</a:t>
                      </a:r>
                      <a:endParaRPr lang="en-GB" sz="800" b="0" i="0" u="none" strike="noStrike">
                        <a:solidFill>
                          <a:srgbClr val="000000"/>
                        </a:solidFill>
                        <a:effectLst/>
                        <a:latin typeface="Calibri" panose="020F0502020204030204" pitchFamily="34" charset="0"/>
                      </a:endParaRPr>
                    </a:p>
                  </a:txBody>
                  <a:tcPr marL="3771" marR="3771" marT="3771" marB="0"/>
                </a:tc>
                <a:tc>
                  <a:txBody>
                    <a:bodyPr/>
                    <a:lstStyle/>
                    <a:p>
                      <a:pPr algn="l" fontAlgn="t"/>
                      <a:r>
                        <a:rPr lang="en-GB" sz="800" u="none" strike="noStrike">
                          <a:effectLst/>
                        </a:rPr>
                        <a:t>Handbook Ideologies in National Socialism</a:t>
                      </a:r>
                      <a:endParaRPr lang="en-GB" sz="800" b="0" i="0" u="none" strike="noStrike">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615198392"/>
                  </a:ext>
                </a:extLst>
              </a:tr>
              <a:tr h="186304">
                <a:tc>
                  <a:txBody>
                    <a:bodyPr/>
                    <a:lstStyle/>
                    <a:p>
                      <a:pPr algn="l" fontAlgn="t"/>
                      <a:r>
                        <a:rPr lang="en-GB" sz="800" u="none" strike="noStrike">
                          <a:effectLst/>
                        </a:rPr>
                        <a:t>History</a:t>
                      </a:r>
                      <a:endParaRPr lang="en-GB" sz="800" b="0" i="0" u="none" strike="noStrike">
                        <a:solidFill>
                          <a:srgbClr val="000000"/>
                        </a:solidFill>
                        <a:effectLst/>
                        <a:latin typeface="Calibri" panose="020F0502020204030204" pitchFamily="34" charset="0"/>
                      </a:endParaRPr>
                    </a:p>
                  </a:txBody>
                  <a:tcPr marL="3771" marR="3771" marT="3771" marB="0"/>
                </a:tc>
                <a:tc>
                  <a:txBody>
                    <a:bodyPr/>
                    <a:lstStyle/>
                    <a:p>
                      <a:pPr algn="l" fontAlgn="t"/>
                      <a:r>
                        <a:rPr lang="en-GB" sz="800" u="none" strike="noStrike">
                          <a:effectLst/>
                        </a:rPr>
                        <a:t>Klemperer Online</a:t>
                      </a:r>
                      <a:endParaRPr lang="en-GB" sz="800" b="0" i="0" u="none" strike="noStrike">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1375792711"/>
                  </a:ext>
                </a:extLst>
              </a:tr>
              <a:tr h="186304">
                <a:tc>
                  <a:txBody>
                    <a:bodyPr/>
                    <a:lstStyle/>
                    <a:p>
                      <a:pPr algn="l" fontAlgn="t"/>
                      <a:r>
                        <a:rPr lang="en-GB" sz="800" u="none" strike="noStrike">
                          <a:effectLst/>
                        </a:rPr>
                        <a:t>History</a:t>
                      </a:r>
                      <a:endParaRPr lang="en-GB" sz="800" b="0" i="0" u="none" strike="noStrike">
                        <a:solidFill>
                          <a:srgbClr val="000000"/>
                        </a:solidFill>
                        <a:effectLst/>
                        <a:latin typeface="Calibri" panose="020F0502020204030204" pitchFamily="34" charset="0"/>
                      </a:endParaRPr>
                    </a:p>
                  </a:txBody>
                  <a:tcPr marL="3771" marR="3771" marT="3771" marB="0"/>
                </a:tc>
                <a:tc>
                  <a:txBody>
                    <a:bodyPr/>
                    <a:lstStyle/>
                    <a:p>
                      <a:pPr algn="l" fontAlgn="t"/>
                      <a:r>
                        <a:rPr lang="en-GB" sz="800" u="none" strike="noStrike" dirty="0" err="1">
                          <a:effectLst/>
                        </a:rPr>
                        <a:t>Nürnberger</a:t>
                      </a:r>
                      <a:r>
                        <a:rPr lang="en-GB" sz="800" u="none" strike="noStrike" dirty="0">
                          <a:effectLst/>
                        </a:rPr>
                        <a:t> </a:t>
                      </a:r>
                      <a:r>
                        <a:rPr lang="en-GB" sz="800" u="none" strike="noStrike" dirty="0" err="1">
                          <a:effectLst/>
                        </a:rPr>
                        <a:t>Dokumentenkartei</a:t>
                      </a:r>
                      <a:endParaRPr lang="en-GB" sz="800" b="0" i="0" u="none" strike="noStrike" dirty="0">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3804488096"/>
                  </a:ext>
                </a:extLst>
              </a:tr>
              <a:tr h="186304">
                <a:tc>
                  <a:txBody>
                    <a:bodyPr/>
                    <a:lstStyle/>
                    <a:p>
                      <a:pPr algn="l" fontAlgn="t"/>
                      <a:r>
                        <a:rPr lang="en-GB" sz="800" u="none" strike="noStrike">
                          <a:effectLst/>
                        </a:rPr>
                        <a:t>History</a:t>
                      </a:r>
                      <a:endParaRPr lang="en-GB" sz="800" b="0" i="0" u="none" strike="noStrike">
                        <a:solidFill>
                          <a:srgbClr val="000000"/>
                        </a:solidFill>
                        <a:effectLst/>
                        <a:latin typeface="Calibri" panose="020F0502020204030204" pitchFamily="34" charset="0"/>
                      </a:endParaRPr>
                    </a:p>
                  </a:txBody>
                  <a:tcPr marL="3771" marR="3771" marT="3771" marB="0"/>
                </a:tc>
                <a:tc>
                  <a:txBody>
                    <a:bodyPr/>
                    <a:lstStyle/>
                    <a:p>
                      <a:pPr algn="l" fontAlgn="t"/>
                      <a:r>
                        <a:rPr lang="en-GB" sz="800" u="none" strike="noStrike">
                          <a:effectLst/>
                        </a:rPr>
                        <a:t>World Biographical Index Online</a:t>
                      </a:r>
                      <a:endParaRPr lang="en-GB" sz="800" b="0" i="0" u="none" strike="noStrike">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3851400955"/>
                  </a:ext>
                </a:extLst>
              </a:tr>
              <a:tr h="186304">
                <a:tc>
                  <a:txBody>
                    <a:bodyPr/>
                    <a:lstStyle/>
                    <a:p>
                      <a:pPr algn="l" fontAlgn="t"/>
                      <a:r>
                        <a:rPr lang="en-GB" sz="800" u="none" strike="noStrike">
                          <a:effectLst/>
                        </a:rPr>
                        <a:t>History</a:t>
                      </a:r>
                      <a:endParaRPr lang="en-GB" sz="800" b="0" i="0" u="none" strike="noStrike">
                        <a:solidFill>
                          <a:srgbClr val="000000"/>
                        </a:solidFill>
                        <a:effectLst/>
                        <a:latin typeface="Calibri" panose="020F0502020204030204" pitchFamily="34" charset="0"/>
                      </a:endParaRPr>
                    </a:p>
                  </a:txBody>
                  <a:tcPr marL="3771" marR="3771" marT="3771" marB="0"/>
                </a:tc>
                <a:tc>
                  <a:txBody>
                    <a:bodyPr/>
                    <a:lstStyle/>
                    <a:p>
                      <a:pPr algn="l" fontAlgn="t"/>
                      <a:r>
                        <a:rPr lang="en-GB" sz="800" u="none" strike="noStrike">
                          <a:effectLst/>
                        </a:rPr>
                        <a:t>Diensttagebuch Sievers und NS-Ahnenerbe</a:t>
                      </a:r>
                      <a:endParaRPr lang="en-GB" sz="800" b="0" i="0" u="none" strike="noStrike">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214999631"/>
                  </a:ext>
                </a:extLst>
              </a:tr>
              <a:tr h="186304">
                <a:tc>
                  <a:txBody>
                    <a:bodyPr/>
                    <a:lstStyle/>
                    <a:p>
                      <a:pPr algn="l" fontAlgn="t"/>
                      <a:r>
                        <a:rPr lang="en-GB" sz="800" u="none" strike="noStrike">
                          <a:effectLst/>
                        </a:rPr>
                        <a:t>History</a:t>
                      </a:r>
                      <a:endParaRPr lang="en-GB" sz="800" b="0" i="0" u="none" strike="noStrike">
                        <a:solidFill>
                          <a:srgbClr val="000000"/>
                        </a:solidFill>
                        <a:effectLst/>
                        <a:latin typeface="Calibri" panose="020F0502020204030204" pitchFamily="34" charset="0"/>
                      </a:endParaRPr>
                    </a:p>
                  </a:txBody>
                  <a:tcPr marL="3771" marR="3771" marT="3771" marB="0"/>
                </a:tc>
                <a:tc>
                  <a:txBody>
                    <a:bodyPr/>
                    <a:lstStyle/>
                    <a:p>
                      <a:pPr algn="l" fontAlgn="t"/>
                      <a:r>
                        <a:rPr lang="en-GB" sz="800" u="none" strike="noStrike">
                          <a:effectLst/>
                        </a:rPr>
                        <a:t>Stimmungs- und Lageberichte</a:t>
                      </a:r>
                      <a:endParaRPr lang="en-GB" sz="800" b="0" i="0" u="none" strike="noStrike">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1282233704"/>
                  </a:ext>
                </a:extLst>
              </a:tr>
              <a:tr h="186304">
                <a:tc>
                  <a:txBody>
                    <a:bodyPr/>
                    <a:lstStyle/>
                    <a:p>
                      <a:pPr algn="l" fontAlgn="t"/>
                      <a:r>
                        <a:rPr lang="en-GB" sz="800" u="none" strike="noStrike">
                          <a:effectLst/>
                        </a:rPr>
                        <a:t>History</a:t>
                      </a:r>
                      <a:endParaRPr lang="en-GB" sz="800" b="0" i="0" u="none" strike="noStrike">
                        <a:solidFill>
                          <a:srgbClr val="000000"/>
                        </a:solidFill>
                        <a:effectLst/>
                        <a:latin typeface="Calibri" panose="020F0502020204030204" pitchFamily="34" charset="0"/>
                      </a:endParaRPr>
                    </a:p>
                  </a:txBody>
                  <a:tcPr marL="3771" marR="3771" marT="3771" marB="0"/>
                </a:tc>
                <a:tc>
                  <a:txBody>
                    <a:bodyPr/>
                    <a:lstStyle/>
                    <a:p>
                      <a:pPr algn="l" fontAlgn="t"/>
                      <a:r>
                        <a:rPr lang="en-GB" sz="800" u="none" strike="noStrike" dirty="0" err="1">
                          <a:effectLst/>
                        </a:rPr>
                        <a:t>Tarnschriften</a:t>
                      </a:r>
                      <a:r>
                        <a:rPr lang="en-GB" sz="800" u="none" strike="noStrike" dirty="0">
                          <a:effectLst/>
                        </a:rPr>
                        <a:t> 1933 bis 1945</a:t>
                      </a:r>
                      <a:endParaRPr lang="en-GB" sz="800" b="0" i="0" u="none" strike="noStrike" dirty="0">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4206715641"/>
                  </a:ext>
                </a:extLst>
              </a:tr>
              <a:tr h="186304">
                <a:tc>
                  <a:txBody>
                    <a:bodyPr/>
                    <a:lstStyle/>
                    <a:p>
                      <a:pPr algn="l" fontAlgn="t"/>
                      <a:r>
                        <a:rPr lang="en-GB" sz="800" u="none" strike="noStrike">
                          <a:effectLst/>
                        </a:rPr>
                        <a:t>History</a:t>
                      </a:r>
                      <a:endParaRPr lang="en-GB" sz="800" b="0" i="0" u="none" strike="noStrike">
                        <a:solidFill>
                          <a:srgbClr val="000000"/>
                        </a:solidFill>
                        <a:effectLst/>
                        <a:latin typeface="Calibri" panose="020F0502020204030204" pitchFamily="34" charset="0"/>
                      </a:endParaRPr>
                    </a:p>
                  </a:txBody>
                  <a:tcPr marL="3771" marR="3771" marT="3771" marB="0"/>
                </a:tc>
                <a:tc>
                  <a:txBody>
                    <a:bodyPr/>
                    <a:lstStyle/>
                    <a:p>
                      <a:pPr algn="l" fontAlgn="t"/>
                      <a:r>
                        <a:rPr lang="de-DE" sz="800" u="none" strike="noStrike">
                          <a:effectLst/>
                        </a:rPr>
                        <a:t>Die Tagebücher von Joseph Goebbels Online</a:t>
                      </a:r>
                      <a:endParaRPr lang="de-DE" sz="800" b="0" i="0" u="none" strike="noStrike">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1241163020"/>
                  </a:ext>
                </a:extLst>
              </a:tr>
              <a:tr h="186304">
                <a:tc>
                  <a:txBody>
                    <a:bodyPr/>
                    <a:lstStyle/>
                    <a:p>
                      <a:pPr algn="l" fontAlgn="t"/>
                      <a:r>
                        <a:rPr lang="en-GB" sz="800" u="none" strike="noStrike">
                          <a:effectLst/>
                        </a:rPr>
                        <a:t>History</a:t>
                      </a:r>
                      <a:endParaRPr lang="en-GB" sz="800" b="0" i="0" u="none" strike="noStrike">
                        <a:solidFill>
                          <a:srgbClr val="000000"/>
                        </a:solidFill>
                        <a:effectLst/>
                        <a:latin typeface="Calibri" panose="020F0502020204030204" pitchFamily="34" charset="0"/>
                      </a:endParaRPr>
                    </a:p>
                  </a:txBody>
                  <a:tcPr marL="3771" marR="3771" marT="3771" marB="0"/>
                </a:tc>
                <a:tc>
                  <a:txBody>
                    <a:bodyPr/>
                    <a:lstStyle/>
                    <a:p>
                      <a:pPr algn="l" fontAlgn="t"/>
                      <a:r>
                        <a:rPr lang="en-GB" sz="800" u="none" strike="noStrike">
                          <a:effectLst/>
                        </a:rPr>
                        <a:t>Vossische Zeitung 1918-1934 Online</a:t>
                      </a:r>
                      <a:endParaRPr lang="en-GB" sz="800" b="0" i="0" u="none" strike="noStrike">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3320603434"/>
                  </a:ext>
                </a:extLst>
              </a:tr>
              <a:tr h="186304">
                <a:tc>
                  <a:txBody>
                    <a:bodyPr/>
                    <a:lstStyle/>
                    <a:p>
                      <a:pPr algn="l" fontAlgn="t"/>
                      <a:r>
                        <a:rPr lang="en-GB" sz="800" u="none" strike="noStrike">
                          <a:effectLst/>
                        </a:rPr>
                        <a:t>History</a:t>
                      </a:r>
                      <a:endParaRPr lang="en-GB" sz="800" b="0" i="0" u="none" strike="noStrike">
                        <a:solidFill>
                          <a:srgbClr val="000000"/>
                        </a:solidFill>
                        <a:effectLst/>
                        <a:latin typeface="Calibri" panose="020F0502020204030204" pitchFamily="34" charset="0"/>
                      </a:endParaRPr>
                    </a:p>
                  </a:txBody>
                  <a:tcPr marL="3771" marR="3771" marT="3771" marB="0"/>
                </a:tc>
                <a:tc>
                  <a:txBody>
                    <a:bodyPr/>
                    <a:lstStyle/>
                    <a:p>
                      <a:pPr algn="l" fontAlgn="t"/>
                      <a:r>
                        <a:rPr lang="en-GB" sz="800" u="none" strike="noStrike" dirty="0" err="1">
                          <a:effectLst/>
                        </a:rPr>
                        <a:t>Widerstand</a:t>
                      </a:r>
                      <a:r>
                        <a:rPr lang="en-GB" sz="800" u="none" strike="noStrike" dirty="0">
                          <a:effectLst/>
                        </a:rPr>
                        <a:t> </a:t>
                      </a:r>
                      <a:r>
                        <a:rPr lang="en-GB" sz="800" u="none" strike="noStrike" dirty="0" err="1">
                          <a:effectLst/>
                        </a:rPr>
                        <a:t>als</a:t>
                      </a:r>
                      <a:r>
                        <a:rPr lang="en-GB" sz="800" u="none" strike="noStrike" dirty="0">
                          <a:effectLst/>
                        </a:rPr>
                        <a:t> „</a:t>
                      </a:r>
                      <a:r>
                        <a:rPr lang="en-GB" sz="800" u="none" strike="noStrike" dirty="0" err="1">
                          <a:effectLst/>
                        </a:rPr>
                        <a:t>Hochverrat</a:t>
                      </a:r>
                      <a:r>
                        <a:rPr lang="en-GB" sz="800" u="none" strike="noStrike" dirty="0">
                          <a:effectLst/>
                        </a:rPr>
                        <a:t>“</a:t>
                      </a:r>
                      <a:endParaRPr lang="en-GB" sz="800" b="0" i="0" u="none" strike="noStrike" dirty="0">
                        <a:solidFill>
                          <a:srgbClr val="000000"/>
                        </a:solidFill>
                        <a:effectLst/>
                        <a:latin typeface="Calibri" panose="020F0502020204030204" pitchFamily="34" charset="0"/>
                      </a:endParaRPr>
                    </a:p>
                  </a:txBody>
                  <a:tcPr marL="3771" marR="3771" marT="3771" marB="0"/>
                </a:tc>
                <a:extLst>
                  <a:ext uri="{0D108BD9-81ED-4DB2-BD59-A6C34878D82A}">
                    <a16:rowId xmlns:a16="http://schemas.microsoft.com/office/drawing/2014/main" val="585402722"/>
                  </a:ext>
                </a:extLst>
              </a:tr>
            </a:tbl>
          </a:graphicData>
        </a:graphic>
      </p:graphicFrame>
      <p:graphicFrame>
        <p:nvGraphicFramePr>
          <p:cNvPr id="9" name="Table 8">
            <a:extLst>
              <a:ext uri="{FF2B5EF4-FFF2-40B4-BE49-F238E27FC236}">
                <a16:creationId xmlns:a16="http://schemas.microsoft.com/office/drawing/2014/main" id="{0EB827A4-76EB-E84D-BEC5-D2EE1B1B2813}"/>
              </a:ext>
            </a:extLst>
          </p:cNvPr>
          <p:cNvGraphicFramePr>
            <a:graphicFrameLocks noGrp="1"/>
          </p:cNvGraphicFramePr>
          <p:nvPr>
            <p:extLst>
              <p:ext uri="{D42A27DB-BD31-4B8C-83A1-F6EECF244321}">
                <p14:modId xmlns:p14="http://schemas.microsoft.com/office/powerpoint/2010/main" val="4166458033"/>
              </p:ext>
            </p:extLst>
          </p:nvPr>
        </p:nvGraphicFramePr>
        <p:xfrm>
          <a:off x="4608004" y="442847"/>
          <a:ext cx="4176464" cy="4667481"/>
        </p:xfrm>
        <a:graphic>
          <a:graphicData uri="http://schemas.openxmlformats.org/drawingml/2006/table">
            <a:tbl>
              <a:tblPr>
                <a:tableStyleId>{5C22544A-7EE6-4342-B048-85BDC9FD1C3A}</a:tableStyleId>
              </a:tblPr>
              <a:tblGrid>
                <a:gridCol w="1218135">
                  <a:extLst>
                    <a:ext uri="{9D8B030D-6E8A-4147-A177-3AD203B41FA5}">
                      <a16:colId xmlns:a16="http://schemas.microsoft.com/office/drawing/2014/main" val="198748197"/>
                    </a:ext>
                  </a:extLst>
                </a:gridCol>
                <a:gridCol w="2958329">
                  <a:extLst>
                    <a:ext uri="{9D8B030D-6E8A-4147-A177-3AD203B41FA5}">
                      <a16:colId xmlns:a16="http://schemas.microsoft.com/office/drawing/2014/main" val="2727667659"/>
                    </a:ext>
                  </a:extLst>
                </a:gridCol>
              </a:tblGrid>
              <a:tr h="215097">
                <a:tc>
                  <a:txBody>
                    <a:bodyPr/>
                    <a:lstStyle/>
                    <a:p>
                      <a:pPr algn="l" fontAlgn="t"/>
                      <a:r>
                        <a:rPr lang="en-GB" sz="1000" b="1" u="none" strike="noStrike" dirty="0">
                          <a:effectLst/>
                        </a:rPr>
                        <a:t>Subject</a:t>
                      </a:r>
                      <a:endParaRPr lang="en-GB" sz="1000" b="1" i="0" u="none" strike="noStrike" dirty="0">
                        <a:solidFill>
                          <a:srgbClr val="000000"/>
                        </a:solidFill>
                        <a:effectLst/>
                        <a:latin typeface="Gotham Bold" pitchFamily="50" charset="0"/>
                      </a:endParaRPr>
                    </a:p>
                  </a:txBody>
                  <a:tcPr marL="4429" marR="4429" marT="4429" marB="0"/>
                </a:tc>
                <a:tc>
                  <a:txBody>
                    <a:bodyPr/>
                    <a:lstStyle/>
                    <a:p>
                      <a:pPr algn="l" fontAlgn="t"/>
                      <a:r>
                        <a:rPr lang="en-GB" sz="1000" b="1" u="none" strike="noStrike" dirty="0">
                          <a:effectLst/>
                        </a:rPr>
                        <a:t>TITLE</a:t>
                      </a:r>
                      <a:endParaRPr lang="en-GB" sz="1000" b="1" i="0" u="none" strike="noStrike" dirty="0">
                        <a:solidFill>
                          <a:srgbClr val="000000"/>
                        </a:solidFill>
                        <a:effectLst/>
                        <a:latin typeface="Gotham Bold" pitchFamily="50" charset="0"/>
                      </a:endParaRPr>
                    </a:p>
                  </a:txBody>
                  <a:tcPr marL="4429" marR="4429" marT="4429" marB="0"/>
                </a:tc>
                <a:extLst>
                  <a:ext uri="{0D108BD9-81ED-4DB2-BD59-A6C34878D82A}">
                    <a16:rowId xmlns:a16="http://schemas.microsoft.com/office/drawing/2014/main" val="335573596"/>
                  </a:ext>
                </a:extLst>
              </a:tr>
              <a:tr h="405900">
                <a:tc>
                  <a:txBody>
                    <a:bodyPr/>
                    <a:lstStyle/>
                    <a:p>
                      <a:pPr algn="l" fontAlgn="t"/>
                      <a:r>
                        <a:rPr lang="en-GB" sz="800" u="none" strike="noStrike" dirty="0">
                          <a:effectLst/>
                        </a:rPr>
                        <a:t>Jewish Studies</a:t>
                      </a:r>
                      <a:endParaRPr lang="en-GB" sz="800" b="0" i="0" u="none" strike="noStrike" dirty="0">
                        <a:solidFill>
                          <a:srgbClr val="000000"/>
                        </a:solidFill>
                        <a:effectLst/>
                        <a:latin typeface="Calibri" panose="020F0502020204030204" pitchFamily="34" charset="0"/>
                      </a:endParaRPr>
                    </a:p>
                  </a:txBody>
                  <a:tcPr marL="4429" marR="4429" marT="4429" marB="0"/>
                </a:tc>
                <a:tc>
                  <a:txBody>
                    <a:bodyPr/>
                    <a:lstStyle/>
                    <a:p>
                      <a:pPr algn="l" fontAlgn="t"/>
                      <a:r>
                        <a:rPr lang="en-GB" sz="800" u="none" strike="noStrike" dirty="0">
                          <a:effectLst/>
                        </a:rPr>
                        <a:t>Archiv Bibliographia Judaica – </a:t>
                      </a:r>
                      <a:r>
                        <a:rPr lang="en-GB" sz="800" u="none" strike="noStrike" dirty="0" err="1">
                          <a:effectLst/>
                        </a:rPr>
                        <a:t>Deutschsprachiges</a:t>
                      </a:r>
                      <a:r>
                        <a:rPr lang="en-GB" sz="800" u="none" strike="noStrike" dirty="0">
                          <a:effectLst/>
                        </a:rPr>
                        <a:t> </a:t>
                      </a:r>
                      <a:r>
                        <a:rPr lang="en-GB" sz="800" u="none" strike="noStrike" dirty="0" err="1">
                          <a:effectLst/>
                        </a:rPr>
                        <a:t>Judentum</a:t>
                      </a:r>
                      <a:r>
                        <a:rPr lang="en-GB" sz="800" u="none" strike="noStrike" dirty="0">
                          <a:effectLst/>
                        </a:rPr>
                        <a:t> Online</a:t>
                      </a:r>
                      <a:endParaRPr lang="en-GB" sz="800" b="0" i="0" u="none" strike="noStrike" dirty="0">
                        <a:solidFill>
                          <a:srgbClr val="000000"/>
                        </a:solidFill>
                        <a:effectLst/>
                        <a:latin typeface="Calibri" panose="020F0502020204030204" pitchFamily="34" charset="0"/>
                      </a:endParaRPr>
                    </a:p>
                  </a:txBody>
                  <a:tcPr marL="4429" marR="4429" marT="4429" marB="0"/>
                </a:tc>
                <a:extLst>
                  <a:ext uri="{0D108BD9-81ED-4DB2-BD59-A6C34878D82A}">
                    <a16:rowId xmlns:a16="http://schemas.microsoft.com/office/drawing/2014/main" val="4273919416"/>
                  </a:ext>
                </a:extLst>
              </a:tr>
              <a:tr h="215097">
                <a:tc>
                  <a:txBody>
                    <a:bodyPr/>
                    <a:lstStyle/>
                    <a:p>
                      <a:pPr algn="l" fontAlgn="t"/>
                      <a:r>
                        <a:rPr lang="en-GB" sz="800" u="none" strike="noStrike" dirty="0">
                          <a:effectLst/>
                        </a:rPr>
                        <a:t>Jewish Studies</a:t>
                      </a:r>
                      <a:endParaRPr lang="en-GB" sz="800" b="0" i="0" u="none" strike="noStrike" dirty="0">
                        <a:solidFill>
                          <a:srgbClr val="000000"/>
                        </a:solidFill>
                        <a:effectLst/>
                        <a:latin typeface="Calibri" panose="020F0502020204030204" pitchFamily="34" charset="0"/>
                      </a:endParaRPr>
                    </a:p>
                  </a:txBody>
                  <a:tcPr marL="4429" marR="4429" marT="4429" marB="0"/>
                </a:tc>
                <a:tc>
                  <a:txBody>
                    <a:bodyPr/>
                    <a:lstStyle/>
                    <a:p>
                      <a:pPr algn="l" fontAlgn="t"/>
                      <a:r>
                        <a:rPr lang="en-GB" sz="800" u="none" strike="noStrike">
                          <a:effectLst/>
                        </a:rPr>
                        <a:t>Handbuch des Antisemitismus Online</a:t>
                      </a:r>
                      <a:endParaRPr lang="en-GB" sz="800" b="0" i="0" u="none" strike="noStrike">
                        <a:solidFill>
                          <a:srgbClr val="000000"/>
                        </a:solidFill>
                        <a:effectLst/>
                        <a:latin typeface="Calibri" panose="020F0502020204030204" pitchFamily="34" charset="0"/>
                      </a:endParaRPr>
                    </a:p>
                  </a:txBody>
                  <a:tcPr marL="4429" marR="4429" marT="4429" marB="0"/>
                </a:tc>
                <a:extLst>
                  <a:ext uri="{0D108BD9-81ED-4DB2-BD59-A6C34878D82A}">
                    <a16:rowId xmlns:a16="http://schemas.microsoft.com/office/drawing/2014/main" val="1264529558"/>
                  </a:ext>
                </a:extLst>
              </a:tr>
              <a:tr h="215097">
                <a:tc>
                  <a:txBody>
                    <a:bodyPr/>
                    <a:lstStyle/>
                    <a:p>
                      <a:pPr algn="l" fontAlgn="t"/>
                      <a:r>
                        <a:rPr lang="en-GB" sz="800" u="none" strike="noStrike" dirty="0">
                          <a:effectLst/>
                        </a:rPr>
                        <a:t>Jewish Studies</a:t>
                      </a:r>
                      <a:endParaRPr lang="en-GB" sz="800" b="0" i="0" u="none" strike="noStrike" dirty="0">
                        <a:solidFill>
                          <a:srgbClr val="000000"/>
                        </a:solidFill>
                        <a:effectLst/>
                        <a:latin typeface="Calibri" panose="020F0502020204030204" pitchFamily="34" charset="0"/>
                      </a:endParaRPr>
                    </a:p>
                  </a:txBody>
                  <a:tcPr marL="4429" marR="4429" marT="4429" marB="0"/>
                </a:tc>
                <a:tc>
                  <a:txBody>
                    <a:bodyPr/>
                    <a:lstStyle/>
                    <a:p>
                      <a:pPr algn="l" fontAlgn="t"/>
                      <a:r>
                        <a:rPr lang="de-DE" sz="800" u="none" strike="noStrike">
                          <a:effectLst/>
                        </a:rPr>
                        <a:t>Deutsch-jüdische Quellen aus Palästina / Israel</a:t>
                      </a:r>
                      <a:endParaRPr lang="de-DE" sz="800" b="0" i="0" u="none" strike="noStrike">
                        <a:solidFill>
                          <a:srgbClr val="000000"/>
                        </a:solidFill>
                        <a:effectLst/>
                        <a:latin typeface="Calibri" panose="020F0502020204030204" pitchFamily="34" charset="0"/>
                      </a:endParaRPr>
                    </a:p>
                  </a:txBody>
                  <a:tcPr marL="4429" marR="4429" marT="4429" marB="0"/>
                </a:tc>
                <a:extLst>
                  <a:ext uri="{0D108BD9-81ED-4DB2-BD59-A6C34878D82A}">
                    <a16:rowId xmlns:a16="http://schemas.microsoft.com/office/drawing/2014/main" val="3234201100"/>
                  </a:ext>
                </a:extLst>
              </a:tr>
              <a:tr h="215097">
                <a:tc>
                  <a:txBody>
                    <a:bodyPr/>
                    <a:lstStyle/>
                    <a:p>
                      <a:pPr algn="l" fontAlgn="t"/>
                      <a:r>
                        <a:rPr lang="en-GB" sz="800" u="none" strike="noStrike" dirty="0">
                          <a:effectLst/>
                        </a:rPr>
                        <a:t>Jewish Studies</a:t>
                      </a:r>
                      <a:endParaRPr lang="en-GB" sz="800" b="0" i="0" u="none" strike="noStrike" dirty="0">
                        <a:solidFill>
                          <a:srgbClr val="000000"/>
                        </a:solidFill>
                        <a:effectLst/>
                        <a:latin typeface="Calibri" panose="020F0502020204030204" pitchFamily="34" charset="0"/>
                      </a:endParaRPr>
                    </a:p>
                  </a:txBody>
                  <a:tcPr marL="4429" marR="4429" marT="4429" marB="0"/>
                </a:tc>
                <a:tc>
                  <a:txBody>
                    <a:bodyPr/>
                    <a:lstStyle/>
                    <a:p>
                      <a:pPr algn="l" fontAlgn="t"/>
                      <a:r>
                        <a:rPr lang="en-GB" sz="800" u="none" strike="noStrike">
                          <a:effectLst/>
                        </a:rPr>
                        <a:t>Singerman Bibliography of Antisemitic Texts in English</a:t>
                      </a:r>
                      <a:endParaRPr lang="en-GB" sz="800" b="0" i="0" u="none" strike="noStrike">
                        <a:solidFill>
                          <a:srgbClr val="000000"/>
                        </a:solidFill>
                        <a:effectLst/>
                        <a:latin typeface="Calibri" panose="020F0502020204030204" pitchFamily="34" charset="0"/>
                      </a:endParaRPr>
                    </a:p>
                  </a:txBody>
                  <a:tcPr marL="4429" marR="4429" marT="4429" marB="0"/>
                </a:tc>
                <a:extLst>
                  <a:ext uri="{0D108BD9-81ED-4DB2-BD59-A6C34878D82A}">
                    <a16:rowId xmlns:a16="http://schemas.microsoft.com/office/drawing/2014/main" val="264100103"/>
                  </a:ext>
                </a:extLst>
              </a:tr>
              <a:tr h="215097">
                <a:tc>
                  <a:txBody>
                    <a:bodyPr/>
                    <a:lstStyle/>
                    <a:p>
                      <a:pPr algn="l" fontAlgn="t"/>
                      <a:r>
                        <a:rPr lang="en-GB" sz="800" u="none" strike="noStrike" dirty="0">
                          <a:effectLst/>
                        </a:rPr>
                        <a:t>Linguistics and Semiotics</a:t>
                      </a:r>
                      <a:endParaRPr lang="en-GB" sz="800" b="0" i="0" u="none" strike="noStrike" dirty="0">
                        <a:solidFill>
                          <a:srgbClr val="000000"/>
                        </a:solidFill>
                        <a:effectLst/>
                        <a:latin typeface="Calibri" panose="020F0502020204030204" pitchFamily="34" charset="0"/>
                      </a:endParaRPr>
                    </a:p>
                  </a:txBody>
                  <a:tcPr marL="4429" marR="4429" marT="4429" marB="0"/>
                </a:tc>
                <a:tc>
                  <a:txBody>
                    <a:bodyPr/>
                    <a:lstStyle/>
                    <a:p>
                      <a:pPr algn="l" fontAlgn="t"/>
                      <a:r>
                        <a:rPr lang="en-GB" sz="800" u="none" strike="noStrike">
                          <a:effectLst/>
                        </a:rPr>
                        <a:t>Enhanced Electronic Grammars Online</a:t>
                      </a:r>
                      <a:endParaRPr lang="en-GB" sz="800" b="0" i="0" u="none" strike="noStrike">
                        <a:solidFill>
                          <a:srgbClr val="000000"/>
                        </a:solidFill>
                        <a:effectLst/>
                        <a:latin typeface="Calibri" panose="020F0502020204030204" pitchFamily="34" charset="0"/>
                      </a:endParaRPr>
                    </a:p>
                  </a:txBody>
                  <a:tcPr marL="4429" marR="4429" marT="4429" marB="0"/>
                </a:tc>
                <a:extLst>
                  <a:ext uri="{0D108BD9-81ED-4DB2-BD59-A6C34878D82A}">
                    <a16:rowId xmlns:a16="http://schemas.microsoft.com/office/drawing/2014/main" val="108767308"/>
                  </a:ext>
                </a:extLst>
              </a:tr>
              <a:tr h="405900">
                <a:tc>
                  <a:txBody>
                    <a:bodyPr/>
                    <a:lstStyle/>
                    <a:p>
                      <a:pPr algn="l" fontAlgn="t"/>
                      <a:r>
                        <a:rPr lang="en-GB" sz="800" u="none" strike="noStrike" dirty="0">
                          <a:effectLst/>
                        </a:rPr>
                        <a:t>Linguistics and Semiotics</a:t>
                      </a:r>
                      <a:endParaRPr lang="en-GB" sz="800" b="0" i="0" u="none" strike="noStrike" dirty="0">
                        <a:solidFill>
                          <a:srgbClr val="000000"/>
                        </a:solidFill>
                        <a:effectLst/>
                        <a:latin typeface="Calibri" panose="020F0502020204030204" pitchFamily="34" charset="0"/>
                      </a:endParaRPr>
                    </a:p>
                  </a:txBody>
                  <a:tcPr marL="4429" marR="4429" marT="4429" marB="0"/>
                </a:tc>
                <a:tc>
                  <a:txBody>
                    <a:bodyPr/>
                    <a:lstStyle/>
                    <a:p>
                      <a:pPr algn="l" fontAlgn="t"/>
                      <a:r>
                        <a:rPr lang="de-DE" sz="800" u="none" strike="noStrike" dirty="0">
                          <a:effectLst/>
                        </a:rPr>
                        <a:t>Wörterbücher zur Sprach- und Kommunikationswissenschaft (WSK) Online</a:t>
                      </a:r>
                      <a:endParaRPr lang="de-DE" sz="800" b="0" i="0" u="none" strike="noStrike" dirty="0">
                        <a:solidFill>
                          <a:srgbClr val="000000"/>
                        </a:solidFill>
                        <a:effectLst/>
                        <a:latin typeface="Calibri" panose="020F0502020204030204" pitchFamily="34" charset="0"/>
                      </a:endParaRPr>
                    </a:p>
                  </a:txBody>
                  <a:tcPr marL="4429" marR="4429" marT="4429" marB="0"/>
                </a:tc>
                <a:extLst>
                  <a:ext uri="{0D108BD9-81ED-4DB2-BD59-A6C34878D82A}">
                    <a16:rowId xmlns:a16="http://schemas.microsoft.com/office/drawing/2014/main" val="1321117618"/>
                  </a:ext>
                </a:extLst>
              </a:tr>
              <a:tr h="215097">
                <a:tc>
                  <a:txBody>
                    <a:bodyPr/>
                    <a:lstStyle/>
                    <a:p>
                      <a:pPr algn="l" fontAlgn="t"/>
                      <a:r>
                        <a:rPr lang="en-GB" sz="800" u="none" strike="noStrike">
                          <a:effectLst/>
                        </a:rPr>
                        <a:t>Linguistics and Semiotics</a:t>
                      </a:r>
                      <a:endParaRPr lang="en-GB" sz="800" b="0" i="0" u="none" strike="noStrike">
                        <a:solidFill>
                          <a:srgbClr val="000000"/>
                        </a:solidFill>
                        <a:effectLst/>
                        <a:latin typeface="Calibri" panose="020F0502020204030204" pitchFamily="34" charset="0"/>
                      </a:endParaRPr>
                    </a:p>
                  </a:txBody>
                  <a:tcPr marL="4429" marR="4429" marT="4429" marB="0"/>
                </a:tc>
                <a:tc>
                  <a:txBody>
                    <a:bodyPr/>
                    <a:lstStyle/>
                    <a:p>
                      <a:pPr algn="l" fontAlgn="t"/>
                      <a:r>
                        <a:rPr lang="en-GB" sz="800" u="none" strike="noStrike">
                          <a:effectLst/>
                        </a:rPr>
                        <a:t>Linguistic Minorities in Europe Online</a:t>
                      </a:r>
                      <a:endParaRPr lang="en-GB" sz="800" b="0" i="0" u="none" strike="noStrike">
                        <a:solidFill>
                          <a:srgbClr val="000000"/>
                        </a:solidFill>
                        <a:effectLst/>
                        <a:latin typeface="Calibri" panose="020F0502020204030204" pitchFamily="34" charset="0"/>
                      </a:endParaRPr>
                    </a:p>
                  </a:txBody>
                  <a:tcPr marL="4429" marR="4429" marT="4429" marB="0"/>
                </a:tc>
                <a:extLst>
                  <a:ext uri="{0D108BD9-81ED-4DB2-BD59-A6C34878D82A}">
                    <a16:rowId xmlns:a16="http://schemas.microsoft.com/office/drawing/2014/main" val="1211674907"/>
                  </a:ext>
                </a:extLst>
              </a:tr>
              <a:tr h="215097">
                <a:tc>
                  <a:txBody>
                    <a:bodyPr/>
                    <a:lstStyle/>
                    <a:p>
                      <a:pPr algn="l" fontAlgn="t"/>
                      <a:r>
                        <a:rPr lang="en-GB" sz="800" u="none" strike="noStrike">
                          <a:effectLst/>
                        </a:rPr>
                        <a:t>Linguistics and Semiotics</a:t>
                      </a:r>
                      <a:endParaRPr lang="en-GB" sz="800" b="0" i="0" u="none" strike="noStrike">
                        <a:solidFill>
                          <a:srgbClr val="000000"/>
                        </a:solidFill>
                        <a:effectLst/>
                        <a:latin typeface="Calibri" panose="020F0502020204030204" pitchFamily="34" charset="0"/>
                      </a:endParaRPr>
                    </a:p>
                  </a:txBody>
                  <a:tcPr marL="4429" marR="4429" marT="4429" marB="0"/>
                </a:tc>
                <a:tc>
                  <a:txBody>
                    <a:bodyPr/>
                    <a:lstStyle/>
                    <a:p>
                      <a:pPr algn="l" fontAlgn="t"/>
                      <a:r>
                        <a:rPr lang="en-GB" sz="800" u="none" strike="noStrike">
                          <a:effectLst/>
                        </a:rPr>
                        <a:t>Treasury of Linguistic Maps Online</a:t>
                      </a:r>
                      <a:endParaRPr lang="en-GB" sz="800" b="0" i="0" u="none" strike="noStrike">
                        <a:solidFill>
                          <a:srgbClr val="000000"/>
                        </a:solidFill>
                        <a:effectLst/>
                        <a:latin typeface="Calibri" panose="020F0502020204030204" pitchFamily="34" charset="0"/>
                      </a:endParaRPr>
                    </a:p>
                  </a:txBody>
                  <a:tcPr marL="4429" marR="4429" marT="4429" marB="0"/>
                </a:tc>
                <a:extLst>
                  <a:ext uri="{0D108BD9-81ED-4DB2-BD59-A6C34878D82A}">
                    <a16:rowId xmlns:a16="http://schemas.microsoft.com/office/drawing/2014/main" val="168043728"/>
                  </a:ext>
                </a:extLst>
              </a:tr>
              <a:tr h="215097">
                <a:tc>
                  <a:txBody>
                    <a:bodyPr/>
                    <a:lstStyle/>
                    <a:p>
                      <a:pPr algn="l" fontAlgn="t"/>
                      <a:r>
                        <a:rPr lang="en-GB" sz="800" u="none" strike="noStrike">
                          <a:effectLst/>
                        </a:rPr>
                        <a:t>Literary Studies</a:t>
                      </a:r>
                      <a:endParaRPr lang="en-GB" sz="800" b="0" i="0" u="none" strike="noStrike">
                        <a:solidFill>
                          <a:srgbClr val="000000"/>
                        </a:solidFill>
                        <a:effectLst/>
                        <a:latin typeface="Calibri" panose="020F0502020204030204" pitchFamily="34" charset="0"/>
                      </a:endParaRPr>
                    </a:p>
                  </a:txBody>
                  <a:tcPr marL="4429" marR="4429" marT="4429" marB="0"/>
                </a:tc>
                <a:tc>
                  <a:txBody>
                    <a:bodyPr/>
                    <a:lstStyle/>
                    <a:p>
                      <a:pPr algn="l" fontAlgn="t"/>
                      <a:r>
                        <a:rPr lang="de-DE" sz="800" u="none" strike="noStrike">
                          <a:effectLst/>
                        </a:rPr>
                        <a:t>Deutsche Literatur des 18. Jahrhunderts Online</a:t>
                      </a:r>
                      <a:endParaRPr lang="de-DE" sz="800" b="0" i="0" u="none" strike="noStrike">
                        <a:solidFill>
                          <a:srgbClr val="000000"/>
                        </a:solidFill>
                        <a:effectLst/>
                        <a:latin typeface="Calibri" panose="020F0502020204030204" pitchFamily="34" charset="0"/>
                      </a:endParaRPr>
                    </a:p>
                  </a:txBody>
                  <a:tcPr marL="4429" marR="4429" marT="4429" marB="0"/>
                </a:tc>
                <a:extLst>
                  <a:ext uri="{0D108BD9-81ED-4DB2-BD59-A6C34878D82A}">
                    <a16:rowId xmlns:a16="http://schemas.microsoft.com/office/drawing/2014/main" val="1459806349"/>
                  </a:ext>
                </a:extLst>
              </a:tr>
              <a:tr h="215097">
                <a:tc>
                  <a:txBody>
                    <a:bodyPr/>
                    <a:lstStyle/>
                    <a:p>
                      <a:pPr algn="l" fontAlgn="t"/>
                      <a:r>
                        <a:rPr lang="en-GB" sz="800" u="none" strike="noStrike">
                          <a:effectLst/>
                        </a:rPr>
                        <a:t>Literary Studies</a:t>
                      </a:r>
                      <a:endParaRPr lang="en-GB" sz="800" b="0" i="0" u="none" strike="noStrike">
                        <a:solidFill>
                          <a:srgbClr val="000000"/>
                        </a:solidFill>
                        <a:effectLst/>
                        <a:latin typeface="Calibri" panose="020F0502020204030204" pitchFamily="34" charset="0"/>
                      </a:endParaRPr>
                    </a:p>
                  </a:txBody>
                  <a:tcPr marL="4429" marR="4429" marT="4429" marB="0"/>
                </a:tc>
                <a:tc>
                  <a:txBody>
                    <a:bodyPr/>
                    <a:lstStyle/>
                    <a:p>
                      <a:pPr algn="l" fontAlgn="t"/>
                      <a:r>
                        <a:rPr lang="en-GB" sz="800" u="none" strike="noStrike">
                          <a:effectLst/>
                        </a:rPr>
                        <a:t>Deutsches Literatur-Lexikon Online</a:t>
                      </a:r>
                      <a:endParaRPr lang="en-GB" sz="800" b="0" i="0" u="none" strike="noStrike">
                        <a:solidFill>
                          <a:srgbClr val="000000"/>
                        </a:solidFill>
                        <a:effectLst/>
                        <a:latin typeface="Calibri" panose="020F0502020204030204" pitchFamily="34" charset="0"/>
                      </a:endParaRPr>
                    </a:p>
                  </a:txBody>
                  <a:tcPr marL="4429" marR="4429" marT="4429" marB="0"/>
                </a:tc>
                <a:extLst>
                  <a:ext uri="{0D108BD9-81ED-4DB2-BD59-A6C34878D82A}">
                    <a16:rowId xmlns:a16="http://schemas.microsoft.com/office/drawing/2014/main" val="649423423"/>
                  </a:ext>
                </a:extLst>
              </a:tr>
              <a:tr h="215097">
                <a:tc>
                  <a:txBody>
                    <a:bodyPr/>
                    <a:lstStyle/>
                    <a:p>
                      <a:pPr algn="l" fontAlgn="t"/>
                      <a:r>
                        <a:rPr lang="en-GB" sz="800" u="none" strike="noStrike">
                          <a:effectLst/>
                        </a:rPr>
                        <a:t>Literary Studies</a:t>
                      </a:r>
                      <a:endParaRPr lang="en-GB" sz="800" b="0" i="0" u="none" strike="noStrike">
                        <a:solidFill>
                          <a:srgbClr val="000000"/>
                        </a:solidFill>
                        <a:effectLst/>
                        <a:latin typeface="Calibri" panose="020F0502020204030204" pitchFamily="34" charset="0"/>
                      </a:endParaRPr>
                    </a:p>
                  </a:txBody>
                  <a:tcPr marL="4429" marR="4429" marT="4429" marB="0"/>
                </a:tc>
                <a:tc>
                  <a:txBody>
                    <a:bodyPr/>
                    <a:lstStyle/>
                    <a:p>
                      <a:pPr algn="l" fontAlgn="t"/>
                      <a:r>
                        <a:rPr lang="en-GB" sz="800" u="none" strike="noStrike">
                          <a:effectLst/>
                        </a:rPr>
                        <a:t>Deutsches Theater-Lexikon Online</a:t>
                      </a:r>
                      <a:endParaRPr lang="en-GB" sz="800" b="0" i="0" u="none" strike="noStrike">
                        <a:solidFill>
                          <a:srgbClr val="000000"/>
                        </a:solidFill>
                        <a:effectLst/>
                        <a:latin typeface="Calibri" panose="020F0502020204030204" pitchFamily="34" charset="0"/>
                      </a:endParaRPr>
                    </a:p>
                  </a:txBody>
                  <a:tcPr marL="4429" marR="4429" marT="4429" marB="0"/>
                </a:tc>
                <a:extLst>
                  <a:ext uri="{0D108BD9-81ED-4DB2-BD59-A6C34878D82A}">
                    <a16:rowId xmlns:a16="http://schemas.microsoft.com/office/drawing/2014/main" val="2842224479"/>
                  </a:ext>
                </a:extLst>
              </a:tr>
              <a:tr h="215097">
                <a:tc>
                  <a:txBody>
                    <a:bodyPr/>
                    <a:lstStyle/>
                    <a:p>
                      <a:pPr algn="l" fontAlgn="t"/>
                      <a:r>
                        <a:rPr lang="en-GB" sz="800" u="none" strike="noStrike">
                          <a:effectLst/>
                        </a:rPr>
                        <a:t>Literary Studies</a:t>
                      </a:r>
                      <a:endParaRPr lang="en-GB" sz="800" b="0" i="0" u="none" strike="noStrike">
                        <a:solidFill>
                          <a:srgbClr val="000000"/>
                        </a:solidFill>
                        <a:effectLst/>
                        <a:latin typeface="Calibri" panose="020F0502020204030204" pitchFamily="34" charset="0"/>
                      </a:endParaRPr>
                    </a:p>
                  </a:txBody>
                  <a:tcPr marL="4429" marR="4429" marT="4429" marB="0"/>
                </a:tc>
                <a:tc>
                  <a:txBody>
                    <a:bodyPr/>
                    <a:lstStyle/>
                    <a:p>
                      <a:pPr algn="l" fontAlgn="t"/>
                      <a:r>
                        <a:rPr lang="en-GB" sz="800" u="none" strike="noStrike">
                          <a:effectLst/>
                        </a:rPr>
                        <a:t>Germanische Altertumskunde Online</a:t>
                      </a:r>
                      <a:endParaRPr lang="en-GB" sz="800" b="0" i="0" u="none" strike="noStrike">
                        <a:solidFill>
                          <a:srgbClr val="000000"/>
                        </a:solidFill>
                        <a:effectLst/>
                        <a:latin typeface="Calibri" panose="020F0502020204030204" pitchFamily="34" charset="0"/>
                      </a:endParaRPr>
                    </a:p>
                  </a:txBody>
                  <a:tcPr marL="4429" marR="4429" marT="4429" marB="0"/>
                </a:tc>
                <a:extLst>
                  <a:ext uri="{0D108BD9-81ED-4DB2-BD59-A6C34878D82A}">
                    <a16:rowId xmlns:a16="http://schemas.microsoft.com/office/drawing/2014/main" val="1500444849"/>
                  </a:ext>
                </a:extLst>
              </a:tr>
              <a:tr h="215097">
                <a:tc>
                  <a:txBody>
                    <a:bodyPr/>
                    <a:lstStyle/>
                    <a:p>
                      <a:pPr algn="l" fontAlgn="t"/>
                      <a:r>
                        <a:rPr lang="en-GB" sz="800" u="none" strike="noStrike">
                          <a:effectLst/>
                        </a:rPr>
                        <a:t>Literary Studies</a:t>
                      </a:r>
                      <a:endParaRPr lang="en-GB" sz="800" b="0" i="0" u="none" strike="noStrike">
                        <a:solidFill>
                          <a:srgbClr val="000000"/>
                        </a:solidFill>
                        <a:effectLst/>
                        <a:latin typeface="Calibri" panose="020F0502020204030204" pitchFamily="34" charset="0"/>
                      </a:endParaRPr>
                    </a:p>
                  </a:txBody>
                  <a:tcPr marL="4429" marR="4429" marT="4429" marB="0"/>
                </a:tc>
                <a:tc>
                  <a:txBody>
                    <a:bodyPr/>
                    <a:lstStyle/>
                    <a:p>
                      <a:pPr algn="l" fontAlgn="t"/>
                      <a:r>
                        <a:rPr lang="en-GB" sz="800" u="none" strike="noStrike">
                          <a:effectLst/>
                        </a:rPr>
                        <a:t>Der literarische Expressionismus Online</a:t>
                      </a:r>
                      <a:endParaRPr lang="en-GB" sz="800" b="0" i="0" u="none" strike="noStrike">
                        <a:solidFill>
                          <a:srgbClr val="000000"/>
                        </a:solidFill>
                        <a:effectLst/>
                        <a:latin typeface="Calibri" panose="020F0502020204030204" pitchFamily="34" charset="0"/>
                      </a:endParaRPr>
                    </a:p>
                  </a:txBody>
                  <a:tcPr marL="4429" marR="4429" marT="4429" marB="0"/>
                </a:tc>
                <a:extLst>
                  <a:ext uri="{0D108BD9-81ED-4DB2-BD59-A6C34878D82A}">
                    <a16:rowId xmlns:a16="http://schemas.microsoft.com/office/drawing/2014/main" val="615295721"/>
                  </a:ext>
                </a:extLst>
              </a:tr>
              <a:tr h="215097">
                <a:tc>
                  <a:txBody>
                    <a:bodyPr/>
                    <a:lstStyle/>
                    <a:p>
                      <a:pPr algn="l" fontAlgn="t"/>
                      <a:r>
                        <a:rPr lang="en-GB" sz="800" u="none" strike="noStrike">
                          <a:effectLst/>
                        </a:rPr>
                        <a:t>Medicine</a:t>
                      </a:r>
                      <a:endParaRPr lang="en-GB" sz="800" b="0" i="0" u="none" strike="noStrike">
                        <a:solidFill>
                          <a:srgbClr val="000000"/>
                        </a:solidFill>
                        <a:effectLst/>
                        <a:latin typeface="Calibri" panose="020F0502020204030204" pitchFamily="34" charset="0"/>
                      </a:endParaRPr>
                    </a:p>
                  </a:txBody>
                  <a:tcPr marL="4429" marR="4429" marT="4429" marB="0"/>
                </a:tc>
                <a:tc>
                  <a:txBody>
                    <a:bodyPr/>
                    <a:lstStyle/>
                    <a:p>
                      <a:pPr algn="l" fontAlgn="t"/>
                      <a:r>
                        <a:rPr lang="en-GB" sz="800" u="none" strike="noStrike">
                          <a:effectLst/>
                        </a:rPr>
                        <a:t>PY9999</a:t>
                      </a:r>
                      <a:endParaRPr lang="en-GB" sz="800" b="0" i="0" u="none" strike="noStrike">
                        <a:solidFill>
                          <a:srgbClr val="000000"/>
                        </a:solidFill>
                        <a:effectLst/>
                        <a:latin typeface="Calibri" panose="020F0502020204030204" pitchFamily="34" charset="0"/>
                      </a:endParaRPr>
                    </a:p>
                  </a:txBody>
                  <a:tcPr marL="4429" marR="4429" marT="4429" marB="0"/>
                </a:tc>
                <a:extLst>
                  <a:ext uri="{0D108BD9-81ED-4DB2-BD59-A6C34878D82A}">
                    <a16:rowId xmlns:a16="http://schemas.microsoft.com/office/drawing/2014/main" val="1201413288"/>
                  </a:ext>
                </a:extLst>
              </a:tr>
              <a:tr h="215097">
                <a:tc>
                  <a:txBody>
                    <a:bodyPr/>
                    <a:lstStyle/>
                    <a:p>
                      <a:pPr algn="l" fontAlgn="t"/>
                      <a:r>
                        <a:rPr lang="en-GB" sz="800" u="none" strike="noStrike">
                          <a:effectLst/>
                        </a:rPr>
                        <a:t>Philosophy</a:t>
                      </a:r>
                      <a:endParaRPr lang="en-GB" sz="800" b="0" i="0" u="none" strike="noStrike">
                        <a:solidFill>
                          <a:srgbClr val="000000"/>
                        </a:solidFill>
                        <a:effectLst/>
                        <a:latin typeface="Calibri" panose="020F0502020204030204" pitchFamily="34" charset="0"/>
                      </a:endParaRPr>
                    </a:p>
                  </a:txBody>
                  <a:tcPr marL="4429" marR="4429" marT="4429" marB="0"/>
                </a:tc>
                <a:tc>
                  <a:txBody>
                    <a:bodyPr/>
                    <a:lstStyle/>
                    <a:p>
                      <a:pPr algn="l" fontAlgn="t"/>
                      <a:r>
                        <a:rPr lang="en-GB" sz="800" u="none" strike="noStrike">
                          <a:effectLst/>
                        </a:rPr>
                        <a:t>Works of Philosophy and Their Reception</a:t>
                      </a:r>
                      <a:endParaRPr lang="en-GB" sz="800" b="0" i="0" u="none" strike="noStrike">
                        <a:solidFill>
                          <a:srgbClr val="000000"/>
                        </a:solidFill>
                        <a:effectLst/>
                        <a:latin typeface="Calibri" panose="020F0502020204030204" pitchFamily="34" charset="0"/>
                      </a:endParaRPr>
                    </a:p>
                  </a:txBody>
                  <a:tcPr marL="4429" marR="4429" marT="4429" marB="0"/>
                </a:tc>
                <a:extLst>
                  <a:ext uri="{0D108BD9-81ED-4DB2-BD59-A6C34878D82A}">
                    <a16:rowId xmlns:a16="http://schemas.microsoft.com/office/drawing/2014/main" val="48209029"/>
                  </a:ext>
                </a:extLst>
              </a:tr>
              <a:tr h="215097">
                <a:tc>
                  <a:txBody>
                    <a:bodyPr/>
                    <a:lstStyle/>
                    <a:p>
                      <a:pPr algn="l" fontAlgn="t"/>
                      <a:r>
                        <a:rPr lang="en-GB" sz="800" u="none" strike="noStrike">
                          <a:effectLst/>
                        </a:rPr>
                        <a:t>Theology and Religious Studies</a:t>
                      </a:r>
                      <a:endParaRPr lang="en-GB" sz="800" b="0" i="0" u="none" strike="noStrike">
                        <a:solidFill>
                          <a:srgbClr val="000000"/>
                        </a:solidFill>
                        <a:effectLst/>
                        <a:latin typeface="Calibri" panose="020F0502020204030204" pitchFamily="34" charset="0"/>
                      </a:endParaRPr>
                    </a:p>
                  </a:txBody>
                  <a:tcPr marL="4429" marR="4429" marT="4429" marB="0"/>
                </a:tc>
                <a:tc>
                  <a:txBody>
                    <a:bodyPr/>
                    <a:lstStyle/>
                    <a:p>
                      <a:pPr algn="l" fontAlgn="t"/>
                      <a:r>
                        <a:rPr lang="en-GB" sz="800" u="none" strike="noStrike" dirty="0">
                          <a:effectLst/>
                        </a:rPr>
                        <a:t>Encyclopedia of the Bible and Its Reception Online</a:t>
                      </a:r>
                      <a:endParaRPr lang="en-GB" sz="800" b="0" i="0" u="none" strike="noStrike" dirty="0">
                        <a:solidFill>
                          <a:srgbClr val="000000"/>
                        </a:solidFill>
                        <a:effectLst/>
                        <a:latin typeface="Calibri" panose="020F0502020204030204" pitchFamily="34" charset="0"/>
                      </a:endParaRPr>
                    </a:p>
                  </a:txBody>
                  <a:tcPr marL="4429" marR="4429" marT="4429" marB="0"/>
                </a:tc>
                <a:extLst>
                  <a:ext uri="{0D108BD9-81ED-4DB2-BD59-A6C34878D82A}">
                    <a16:rowId xmlns:a16="http://schemas.microsoft.com/office/drawing/2014/main" val="1261765039"/>
                  </a:ext>
                </a:extLst>
              </a:tr>
              <a:tr h="215097">
                <a:tc>
                  <a:txBody>
                    <a:bodyPr/>
                    <a:lstStyle/>
                    <a:p>
                      <a:pPr algn="l" fontAlgn="t"/>
                      <a:r>
                        <a:rPr lang="en-GB" sz="800" u="none" strike="noStrike">
                          <a:effectLst/>
                        </a:rPr>
                        <a:t>Theology and Religious Studies</a:t>
                      </a:r>
                      <a:endParaRPr lang="en-GB" sz="800" b="0" i="0" u="none" strike="noStrike">
                        <a:solidFill>
                          <a:srgbClr val="000000"/>
                        </a:solidFill>
                        <a:effectLst/>
                        <a:latin typeface="Calibri" panose="020F0502020204030204" pitchFamily="34" charset="0"/>
                      </a:endParaRPr>
                    </a:p>
                  </a:txBody>
                  <a:tcPr marL="4429" marR="4429" marT="4429" marB="0"/>
                </a:tc>
                <a:tc>
                  <a:txBody>
                    <a:bodyPr/>
                    <a:lstStyle/>
                    <a:p>
                      <a:pPr algn="l" fontAlgn="t"/>
                      <a:r>
                        <a:rPr lang="en-GB" sz="800" u="none" strike="noStrike" dirty="0">
                          <a:effectLst/>
                        </a:rPr>
                        <a:t>Encyclopedia of Jewish-Christian Relations Online</a:t>
                      </a:r>
                      <a:endParaRPr lang="en-GB" sz="800" b="0" i="0" u="none" strike="noStrike" dirty="0">
                        <a:solidFill>
                          <a:srgbClr val="000000"/>
                        </a:solidFill>
                        <a:effectLst/>
                        <a:latin typeface="Calibri" panose="020F0502020204030204" pitchFamily="34" charset="0"/>
                      </a:endParaRPr>
                    </a:p>
                  </a:txBody>
                  <a:tcPr marL="4429" marR="4429" marT="4429" marB="0"/>
                </a:tc>
                <a:extLst>
                  <a:ext uri="{0D108BD9-81ED-4DB2-BD59-A6C34878D82A}">
                    <a16:rowId xmlns:a16="http://schemas.microsoft.com/office/drawing/2014/main" val="699398357"/>
                  </a:ext>
                </a:extLst>
              </a:tr>
              <a:tr h="215097">
                <a:tc>
                  <a:txBody>
                    <a:bodyPr/>
                    <a:lstStyle/>
                    <a:p>
                      <a:pPr algn="l" fontAlgn="t"/>
                      <a:r>
                        <a:rPr lang="en-GB" sz="800" u="none" strike="noStrike">
                          <a:effectLst/>
                        </a:rPr>
                        <a:t>Theology and Religious Studies</a:t>
                      </a:r>
                      <a:endParaRPr lang="en-GB" sz="800" b="0" i="0" u="none" strike="noStrike">
                        <a:solidFill>
                          <a:srgbClr val="000000"/>
                        </a:solidFill>
                        <a:effectLst/>
                        <a:latin typeface="Calibri" panose="020F0502020204030204" pitchFamily="34" charset="0"/>
                      </a:endParaRPr>
                    </a:p>
                  </a:txBody>
                  <a:tcPr marL="4429" marR="4429" marT="4429" marB="0"/>
                </a:tc>
                <a:tc>
                  <a:txBody>
                    <a:bodyPr/>
                    <a:lstStyle/>
                    <a:p>
                      <a:pPr algn="l" fontAlgn="t"/>
                      <a:r>
                        <a:rPr lang="en-GB" sz="800" u="none" strike="noStrike" dirty="0">
                          <a:effectLst/>
                        </a:rPr>
                        <a:t>Tillich Online</a:t>
                      </a:r>
                      <a:endParaRPr lang="en-GB" sz="800" b="0" i="0" u="none" strike="noStrike" dirty="0">
                        <a:solidFill>
                          <a:srgbClr val="000000"/>
                        </a:solidFill>
                        <a:effectLst/>
                        <a:latin typeface="Calibri" panose="020F0502020204030204" pitchFamily="34" charset="0"/>
                      </a:endParaRPr>
                    </a:p>
                  </a:txBody>
                  <a:tcPr marL="4429" marR="4429" marT="4429" marB="0"/>
                </a:tc>
                <a:extLst>
                  <a:ext uri="{0D108BD9-81ED-4DB2-BD59-A6C34878D82A}">
                    <a16:rowId xmlns:a16="http://schemas.microsoft.com/office/drawing/2014/main" val="3978608255"/>
                  </a:ext>
                </a:extLst>
              </a:tr>
            </a:tbl>
          </a:graphicData>
        </a:graphic>
      </p:graphicFrame>
    </p:spTree>
    <p:extLst>
      <p:ext uri="{BB962C8B-B14F-4D97-AF65-F5344CB8AC3E}">
        <p14:creationId xmlns:p14="http://schemas.microsoft.com/office/powerpoint/2010/main" val="3632049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369332"/>
          </a:xfrm>
          <a:prstGeom prst="rect">
            <a:avLst/>
          </a:prstGeom>
          <a:noFill/>
        </p:spPr>
        <p:txBody>
          <a:bodyPr wrap="square" lIns="0" tIns="0" rIns="0" bIns="0" rtlCol="0" anchor="t" anchorCtr="0">
            <a:spAutoFit/>
          </a:bodyPr>
          <a:lstStyle/>
          <a:p>
            <a:pPr algn="l"/>
            <a:r>
              <a:rPr lang="en-GB" sz="1200" b="1" dirty="0" err="1">
                <a:solidFill>
                  <a:srgbClr val="12120D"/>
                </a:solidFill>
                <a:latin typeface="+mj-lt"/>
              </a:rPr>
              <a:t>Nürnberger</a:t>
            </a:r>
            <a:r>
              <a:rPr lang="en-GB" sz="1200" b="1" dirty="0">
                <a:solidFill>
                  <a:srgbClr val="12120D"/>
                </a:solidFill>
                <a:latin typeface="+mj-lt"/>
              </a:rPr>
              <a:t> </a:t>
            </a:r>
            <a:r>
              <a:rPr lang="en-GB" sz="1200" b="1" dirty="0" err="1">
                <a:solidFill>
                  <a:srgbClr val="12120D"/>
                </a:solidFill>
                <a:latin typeface="+mj-lt"/>
              </a:rPr>
              <a:t>Dokumentenkartei</a:t>
            </a:r>
            <a:endParaRPr lang="en-GB" sz="1200" b="1" dirty="0">
              <a:solidFill>
                <a:srgbClr val="12120D"/>
              </a:solidFill>
              <a:latin typeface="+mj-lt"/>
            </a:endParaRPr>
          </a:p>
          <a:p>
            <a:pPr algn="l"/>
            <a:r>
              <a:rPr lang="en-GB" sz="1200" b="1" dirty="0">
                <a:solidFill>
                  <a:srgbClr val="12120D"/>
                </a:solidFill>
                <a:latin typeface="+mj-lt"/>
              </a:rPr>
              <a:t>[</a:t>
            </a:r>
            <a:r>
              <a:rPr lang="en-US" sz="1200" b="1" dirty="0">
                <a:solidFill>
                  <a:srgbClr val="12120D"/>
                </a:solidFill>
                <a:latin typeface="+mj-lt"/>
              </a:rPr>
              <a:t>Card Index to the Documents of Evidence from the Nuremberg Trials</a:t>
            </a:r>
            <a:r>
              <a:rPr lang="en-GB" sz="1200" b="1" dirty="0">
                <a:solidFill>
                  <a:srgbClr val="12120D"/>
                </a:solidFill>
                <a:latin typeface="+mj-lt"/>
              </a:rPr>
              <a:t>]</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p:txBody>
      </p:sp>
      <p:sp>
        <p:nvSpPr>
          <p:cNvPr id="6" name="Rectangle 8">
            <a:extLst>
              <a:ext uri="{FF2B5EF4-FFF2-40B4-BE49-F238E27FC236}">
                <a16:creationId xmlns:a16="http://schemas.microsoft.com/office/drawing/2014/main" id="{F66D281B-4F86-3298-16C9-80F7F72DC9E8}"/>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7">
            <a:extLst>
              <a:ext uri="{FF2B5EF4-FFF2-40B4-BE49-F238E27FC236}">
                <a16:creationId xmlns:a16="http://schemas.microsoft.com/office/drawing/2014/main" id="{E5FEFBCB-6EDD-A8AE-8E1E-5B4EDA34F351}"/>
              </a:ext>
            </a:extLst>
          </p:cNvPr>
          <p:cNvSpPr txBox="1"/>
          <p:nvPr/>
        </p:nvSpPr>
        <p:spPr>
          <a:xfrm>
            <a:off x="3302106" y="1143440"/>
            <a:ext cx="5508612" cy="3170099"/>
          </a:xfrm>
          <a:prstGeom prst="rect">
            <a:avLst/>
          </a:prstGeom>
          <a:noFill/>
        </p:spPr>
        <p:txBody>
          <a:bodyPr wrap="square" rtlCol="0">
            <a:spAutoFit/>
          </a:bodyPr>
          <a:lstStyle/>
          <a:p>
            <a:pPr marL="171450" indent="-171450" algn="l">
              <a:buFont typeface="Arial" panose="020B0604020202020204" pitchFamily="34" charset="0"/>
              <a:buChar char="•"/>
            </a:pPr>
            <a:r>
              <a:rPr lang="en-US" sz="1000" b="0" u="none" strike="noStrike" baseline="0" dirty="0">
                <a:solidFill>
                  <a:srgbClr val="1A1A18"/>
                </a:solidFill>
              </a:rPr>
              <a:t>The database contains about 200,000 pages of evidence material from the “</a:t>
            </a:r>
            <a:r>
              <a:rPr lang="en-US" sz="1000" b="0" u="none" strike="noStrike" baseline="0" dirty="0" err="1">
                <a:solidFill>
                  <a:srgbClr val="1A1A18"/>
                </a:solidFill>
              </a:rPr>
              <a:t>Nürnberger</a:t>
            </a:r>
            <a:r>
              <a:rPr lang="en-US" sz="1000" b="0" u="none" strike="noStrike" baseline="0" dirty="0">
                <a:solidFill>
                  <a:srgbClr val="1A1A18"/>
                </a:solidFill>
              </a:rPr>
              <a:t> </a:t>
            </a:r>
            <a:r>
              <a:rPr lang="en-US" sz="1000" b="0" u="none" strike="noStrike" baseline="0" dirty="0" err="1">
                <a:solidFill>
                  <a:srgbClr val="1A1A18"/>
                </a:solidFill>
              </a:rPr>
              <a:t>Prozess</a:t>
            </a:r>
            <a:r>
              <a:rPr lang="en-US" sz="1000" b="0" u="none" strike="noStrike" baseline="0" dirty="0">
                <a:solidFill>
                  <a:srgbClr val="1A1A18"/>
                </a:solidFill>
              </a:rPr>
              <a:t>”.</a:t>
            </a:r>
          </a:p>
          <a:p>
            <a:pPr marL="171450" indent="-171450" algn="l">
              <a:buFont typeface="Arial" panose="020B0604020202020204" pitchFamily="34" charset="0"/>
              <a:buChar char="•"/>
            </a:pPr>
            <a:r>
              <a:rPr lang="en-US" sz="1000" b="0" u="none" strike="noStrike" baseline="0" dirty="0">
                <a:solidFill>
                  <a:srgbClr val="1A1A18"/>
                </a:solidFill>
              </a:rPr>
              <a:t>Each document is provided with an index of subjects and persons.</a:t>
            </a:r>
          </a:p>
          <a:p>
            <a:pPr marL="171450" indent="-171450" algn="l">
              <a:buFont typeface="Arial" panose="020B0604020202020204" pitchFamily="34" charset="0"/>
              <a:buChar char="•"/>
            </a:pPr>
            <a:r>
              <a:rPr lang="en-US" sz="1000" b="0" u="none" strike="noStrike" baseline="0" dirty="0">
                <a:solidFill>
                  <a:srgbClr val="1A1A18"/>
                </a:solidFill>
              </a:rPr>
              <a:t>For the first time, this card index is available in an easy-to-read, digitalized version. </a:t>
            </a:r>
          </a:p>
          <a:p>
            <a:pPr marL="171450" indent="-171450" algn="l">
              <a:buFont typeface="Arial" panose="020B0604020202020204" pitchFamily="34" charset="0"/>
              <a:buChar char="•"/>
            </a:pPr>
            <a:endParaRPr lang="fr-FR" sz="1000" b="0" i="1" u="none" strike="noStrike" baseline="0" dirty="0">
              <a:solidFill>
                <a:srgbClr val="1A1A18"/>
              </a:solidFill>
            </a:endParaRPr>
          </a:p>
          <a:p>
            <a:pPr algn="l"/>
            <a:r>
              <a:rPr lang="en-US" sz="1000" dirty="0"/>
              <a:t>The trial materials from the main war criminal trials in 1945/46 and the succeeding trials, consisting of over 200,000 pages of evidence, is only accessible for research through this systematic indexing. </a:t>
            </a:r>
          </a:p>
          <a:p>
            <a:pPr algn="l"/>
            <a:br>
              <a:rPr lang="en-US" sz="1000" dirty="0"/>
            </a:br>
            <a:r>
              <a:rPr lang="en-US" sz="1000" dirty="0"/>
              <a:t>In two years of work during the mid-1950s, the “Nuremberg documents” were compiled in cooperation with the then </a:t>
            </a:r>
            <a:r>
              <a:rPr lang="en-US" sz="1000" i="1" dirty="0"/>
              <a:t>Staatliche </a:t>
            </a:r>
            <a:r>
              <a:rPr lang="en-US" sz="1000" i="1" dirty="0" err="1"/>
              <a:t>Archivlager</a:t>
            </a:r>
            <a:r>
              <a:rPr lang="en-US" sz="1000" i="1" dirty="0"/>
              <a:t> Göttingen</a:t>
            </a:r>
            <a:r>
              <a:rPr lang="en-US" sz="1000" dirty="0"/>
              <a:t> and the </a:t>
            </a:r>
            <a:r>
              <a:rPr lang="en-US" sz="1000" i="1" dirty="0" err="1"/>
              <a:t>Westfälische</a:t>
            </a:r>
            <a:r>
              <a:rPr lang="en-US" sz="1000" i="1" dirty="0"/>
              <a:t> </a:t>
            </a:r>
            <a:r>
              <a:rPr lang="en-US" sz="1000" i="1" dirty="0" err="1"/>
              <a:t>Wirtschaftsarchiv</a:t>
            </a:r>
            <a:r>
              <a:rPr lang="en-US" sz="1000" dirty="0"/>
              <a:t> in Dortmund. Each of the prosecution’s approximately 32,000 evidence documents has been provided with an index-like description and an index of subjects and persons. </a:t>
            </a:r>
          </a:p>
          <a:p>
            <a:pPr algn="l"/>
            <a:br>
              <a:rPr lang="en-US" sz="1000" dirty="0"/>
            </a:br>
            <a:r>
              <a:rPr lang="en-US" sz="1000" dirty="0"/>
              <a:t>The document card index provides access to a wide variety of subject areas and contains among others, descriptions from Western sources of the German economy and finances in the “Third Reich,” of the party organizations, the army, navy and air force, war plans and of the administration in the occupied territories. </a:t>
            </a:r>
            <a:endParaRPr lang="en-GB" sz="1000" dirty="0"/>
          </a:p>
        </p:txBody>
      </p:sp>
      <p:pic>
        <p:nvPicPr>
          <p:cNvPr id="1026" name="Picture 2" descr="database: Nürnberger Dokumentenkartei">
            <a:extLst>
              <a:ext uri="{FF2B5EF4-FFF2-40B4-BE49-F238E27FC236}">
                <a16:creationId xmlns:a16="http://schemas.microsoft.com/office/drawing/2014/main" id="{88D30901-D0CC-EC51-80CC-204A0BFCD1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261" y="1020859"/>
            <a:ext cx="1794475" cy="179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573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29523"/>
            <a:ext cx="8746048" cy="184666"/>
          </a:xfrm>
          <a:prstGeom prst="rect">
            <a:avLst/>
          </a:prstGeom>
          <a:noFill/>
        </p:spPr>
        <p:txBody>
          <a:bodyPr wrap="square" lIns="0" tIns="0" rIns="0" bIns="0" rtlCol="0" anchor="t" anchorCtr="0">
            <a:spAutoFit/>
          </a:bodyPr>
          <a:lstStyle/>
          <a:p>
            <a:pPr algn="l"/>
            <a:r>
              <a:rPr lang="en-GB" sz="1200" b="1" i="0" u="none" strike="noStrike" baseline="0" dirty="0">
                <a:latin typeface="+mj-lt"/>
              </a:rPr>
              <a:t>World Biographical Index Online</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2862322"/>
          </a:xfrm>
          <a:prstGeom prst="rect">
            <a:avLst/>
          </a:prstGeom>
          <a:noFill/>
        </p:spPr>
        <p:txBody>
          <a:bodyPr wrap="square" rtlCol="0">
            <a:spAutoFit/>
          </a:bodyPr>
          <a:lstStyle/>
          <a:p>
            <a:pPr algn="l"/>
            <a:r>
              <a:rPr lang="en-GB" sz="1200" b="0" i="0" u="none" strike="noStrike" baseline="0" dirty="0">
                <a:solidFill>
                  <a:srgbClr val="1A1A18"/>
                </a:solidFill>
              </a:rPr>
              <a:t>The world‘s largest digital collection of biographical sources.</a:t>
            </a:r>
          </a:p>
          <a:p>
            <a:pPr algn="l"/>
            <a:r>
              <a:rPr lang="en-GB" sz="1200" b="0" i="0" u="none" strike="noStrike" baseline="0" dirty="0">
                <a:solidFill>
                  <a:srgbClr val="1A1A18"/>
                </a:solidFill>
              </a:rPr>
              <a:t>An </a:t>
            </a:r>
            <a:r>
              <a:rPr lang="en-GB" sz="1200" b="0" i="0" u="none" strike="noStrike" baseline="0" dirty="0" err="1">
                <a:solidFill>
                  <a:srgbClr val="1A1A18"/>
                </a:solidFill>
              </a:rPr>
              <a:t>indispensible</a:t>
            </a:r>
            <a:r>
              <a:rPr lang="en-GB" sz="1200" b="0" i="0" u="none" strike="noStrike" baseline="0" dirty="0">
                <a:solidFill>
                  <a:srgbClr val="1A1A18"/>
                </a:solidFill>
              </a:rPr>
              <a:t> tool for interdisciplinary research in historical contexts. </a:t>
            </a:r>
          </a:p>
          <a:p>
            <a:pPr algn="l"/>
            <a:endParaRPr lang="en-GB" sz="1200" dirty="0">
              <a:solidFill>
                <a:srgbClr val="1A1A18"/>
              </a:solidFill>
            </a:endParaRPr>
          </a:p>
          <a:p>
            <a:pPr algn="l"/>
            <a:r>
              <a:rPr lang="en-GB" sz="1200" b="0" i="0" u="none" strike="noStrike" baseline="0" dirty="0">
                <a:solidFill>
                  <a:srgbClr val="1A1A18"/>
                </a:solidFill>
              </a:rPr>
              <a:t>Easy access for every library visitor / unlimited digital rights management 29 different archives: regions, cultures and religious groups.</a:t>
            </a:r>
          </a:p>
          <a:p>
            <a:pPr algn="l"/>
            <a:endParaRPr lang="en-GB" sz="1200" b="0" i="0" u="none" strike="noStrike" baseline="0" dirty="0">
              <a:solidFill>
                <a:srgbClr val="1A1A18"/>
              </a:solidFill>
            </a:endParaRPr>
          </a:p>
          <a:p>
            <a:pPr algn="l"/>
            <a:r>
              <a:rPr lang="en-GB" sz="1200" b="0" i="0" u="none" strike="noStrike" baseline="0" dirty="0">
                <a:solidFill>
                  <a:srgbClr val="1A1A18"/>
                </a:solidFill>
              </a:rPr>
              <a:t>The </a:t>
            </a:r>
            <a:r>
              <a:rPr lang="en-GB" sz="1200" b="0" i="1" u="none" strike="noStrike" baseline="0" dirty="0">
                <a:solidFill>
                  <a:srgbClr val="1A1A18"/>
                </a:solidFill>
              </a:rPr>
              <a:t>World Biographical Information System Online </a:t>
            </a:r>
            <a:r>
              <a:rPr lang="en-GB" sz="1200" b="0" i="0" u="none" strike="noStrike" baseline="0" dirty="0">
                <a:solidFill>
                  <a:srgbClr val="1A1A18"/>
                </a:solidFill>
              </a:rPr>
              <a:t>(</a:t>
            </a:r>
            <a:r>
              <a:rPr lang="en-GB" sz="1200" b="0" i="1" u="none" strike="noStrike" baseline="0" dirty="0">
                <a:solidFill>
                  <a:srgbClr val="1A1A18"/>
                </a:solidFill>
              </a:rPr>
              <a:t>WBIS Online</a:t>
            </a:r>
            <a:r>
              <a:rPr lang="en-GB" sz="1200" b="0" i="0" u="none" strike="noStrike" baseline="0" dirty="0">
                <a:solidFill>
                  <a:srgbClr val="1A1A18"/>
                </a:solidFill>
              </a:rPr>
              <a:t>) is the world’s most extensive biographical database, on individuals, families, and groups from all classes and professions, from all </a:t>
            </a:r>
          </a:p>
          <a:p>
            <a:pPr algn="l"/>
            <a:r>
              <a:rPr lang="en-GB" sz="1200" b="0" i="0" u="none" strike="noStrike" baseline="0" dirty="0">
                <a:solidFill>
                  <a:srgbClr val="1A1A18"/>
                </a:solidFill>
              </a:rPr>
              <a:t>countries and regions of the world, from the 4</a:t>
            </a:r>
            <a:r>
              <a:rPr lang="en-GB" sz="1200" b="0" i="0" u="none" strike="noStrike" baseline="30000" dirty="0">
                <a:solidFill>
                  <a:srgbClr val="1A1A18"/>
                </a:solidFill>
              </a:rPr>
              <a:t>th</a:t>
            </a:r>
            <a:r>
              <a:rPr lang="en-GB" sz="1200" b="0" i="0" u="none" strike="noStrike" baseline="0" dirty="0">
                <a:solidFill>
                  <a:srgbClr val="1A1A18"/>
                </a:solidFill>
              </a:rPr>
              <a:t> millennium BC to the present. The biographical archives on North America,  Spain/Portugal/South America, France, Italy, Great Britain, Benelux,</a:t>
            </a:r>
          </a:p>
          <a:p>
            <a:pPr algn="l"/>
            <a:r>
              <a:rPr lang="en-GB" sz="1200" b="0" i="0" u="none" strike="noStrike" baseline="0" dirty="0">
                <a:solidFill>
                  <a:srgbClr val="1A1A18"/>
                </a:solidFill>
              </a:rPr>
              <a:t>Germany and Russia are constantly updated.</a:t>
            </a:r>
            <a:endParaRPr lang="en-GB" sz="1200" dirty="0"/>
          </a:p>
        </p:txBody>
      </p:sp>
      <p:pic>
        <p:nvPicPr>
          <p:cNvPr id="38914" name="Picture 2" descr="World Biographical Information System Online (WBIS)">
            <a:extLst>
              <a:ext uri="{FF2B5EF4-FFF2-40B4-BE49-F238E27FC236}">
                <a16:creationId xmlns:a16="http://schemas.microsoft.com/office/drawing/2014/main" id="{56122662-32A4-61C3-8635-DF3B8E957B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884" y="1023577"/>
            <a:ext cx="1798851" cy="17988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B4D4ED-1CB7-E79C-009B-C03BCD07C98E}"/>
              </a:ext>
            </a:extLst>
          </p:cNvPr>
          <p:cNvSpPr txBox="1"/>
          <p:nvPr/>
        </p:nvSpPr>
        <p:spPr>
          <a:xfrm>
            <a:off x="323528" y="2882378"/>
            <a:ext cx="2808312" cy="461665"/>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a:p>
            <a:pPr algn="l"/>
            <a:r>
              <a:rPr lang="en-GB" sz="800" b="1" dirty="0">
                <a:solidFill>
                  <a:srgbClr val="1A1A18"/>
                </a:solidFill>
              </a:rPr>
              <a:t>UPDATE FREQUENCY</a:t>
            </a:r>
            <a:r>
              <a:rPr lang="en-GB" sz="800" dirty="0">
                <a:solidFill>
                  <a:srgbClr val="1A1A18"/>
                </a:solidFill>
              </a:rPr>
              <a:t> Annually</a:t>
            </a:r>
            <a:endParaRPr lang="en-GB" sz="800" b="0" i="0" u="none" strike="noStrike" baseline="0" dirty="0">
              <a:solidFill>
                <a:srgbClr val="1A1A18"/>
              </a:solidFill>
            </a:endParaRPr>
          </a:p>
        </p:txBody>
      </p:sp>
    </p:spTree>
    <p:extLst>
      <p:ext uri="{BB962C8B-B14F-4D97-AF65-F5344CB8AC3E}">
        <p14:creationId xmlns:p14="http://schemas.microsoft.com/office/powerpoint/2010/main" val="2327798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29523"/>
            <a:ext cx="8746048" cy="369332"/>
          </a:xfrm>
          <a:prstGeom prst="rect">
            <a:avLst/>
          </a:prstGeom>
          <a:noFill/>
        </p:spPr>
        <p:txBody>
          <a:bodyPr wrap="square" lIns="0" tIns="0" rIns="0" bIns="0" rtlCol="0" anchor="t" anchorCtr="0">
            <a:spAutoFit/>
          </a:bodyPr>
          <a:lstStyle/>
          <a:p>
            <a:pPr algn="l"/>
            <a:r>
              <a:rPr lang="en-GB" sz="1200" b="1" dirty="0" err="1">
                <a:latin typeface="+mj-lt"/>
              </a:rPr>
              <a:t>Diensttagebuch</a:t>
            </a:r>
            <a:r>
              <a:rPr lang="en-GB" sz="1200" b="1" dirty="0">
                <a:latin typeface="+mj-lt"/>
              </a:rPr>
              <a:t> Sievers </a:t>
            </a:r>
            <a:r>
              <a:rPr lang="en-GB" sz="1200" b="1" i="0" u="none" strike="noStrike" baseline="0" dirty="0">
                <a:latin typeface="+mj-lt"/>
              </a:rPr>
              <a:t>und NS-</a:t>
            </a:r>
            <a:r>
              <a:rPr lang="en-GB" sz="1200" b="1" i="0" u="none" strike="noStrike" baseline="0" dirty="0" err="1">
                <a:latin typeface="+mj-lt"/>
              </a:rPr>
              <a:t>Ahnenerbe</a:t>
            </a:r>
            <a:endParaRPr lang="en-GB" sz="1200" b="1" i="0" u="none" strike="noStrike" baseline="0" dirty="0">
              <a:latin typeface="+mj-lt"/>
            </a:endParaRPr>
          </a:p>
          <a:p>
            <a:pPr algn="l"/>
            <a:r>
              <a:rPr lang="en-GB" sz="1200" b="1" dirty="0">
                <a:solidFill>
                  <a:srgbClr val="12120D"/>
                </a:solidFill>
                <a:latin typeface="+mj-lt"/>
              </a:rPr>
              <a:t>[</a:t>
            </a:r>
            <a:r>
              <a:rPr lang="en-US" sz="1200" b="1" dirty="0">
                <a:solidFill>
                  <a:srgbClr val="12120D"/>
                </a:solidFill>
                <a:latin typeface="+mj-lt"/>
              </a:rPr>
              <a:t>The Sievers Diaries and the Nazi Research Network “</a:t>
            </a:r>
            <a:r>
              <a:rPr lang="en-US" sz="1200" b="1" dirty="0" err="1">
                <a:solidFill>
                  <a:srgbClr val="12120D"/>
                </a:solidFill>
                <a:latin typeface="+mj-lt"/>
              </a:rPr>
              <a:t>Ahnenerbe</a:t>
            </a:r>
            <a:r>
              <a:rPr lang="en-US" sz="1200" b="1" dirty="0">
                <a:solidFill>
                  <a:srgbClr val="12120D"/>
                </a:solidFill>
                <a:latin typeface="+mj-lt"/>
              </a:rPr>
              <a:t>”</a:t>
            </a:r>
            <a:r>
              <a:rPr lang="en-GB" sz="1200" b="1" dirty="0">
                <a:solidFill>
                  <a:srgbClr val="12120D"/>
                </a:solidFill>
                <a:latin typeface="+mj-lt"/>
              </a:rPr>
              <a:t>]</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p:txBody>
      </p:sp>
      <p:sp>
        <p:nvSpPr>
          <p:cNvPr id="3" name="TextBox 7">
            <a:extLst>
              <a:ext uri="{FF2B5EF4-FFF2-40B4-BE49-F238E27FC236}">
                <a16:creationId xmlns:a16="http://schemas.microsoft.com/office/drawing/2014/main" id="{C3DB3E8B-D2A8-A965-EE47-49797F53F623}"/>
              </a:ext>
            </a:extLst>
          </p:cNvPr>
          <p:cNvSpPr txBox="1"/>
          <p:nvPr/>
        </p:nvSpPr>
        <p:spPr>
          <a:xfrm>
            <a:off x="3302106" y="1143440"/>
            <a:ext cx="5508612" cy="3323987"/>
          </a:xfrm>
          <a:prstGeom prst="rect">
            <a:avLst/>
          </a:prstGeom>
          <a:noFill/>
        </p:spPr>
        <p:txBody>
          <a:bodyPr wrap="square" rtlCol="0">
            <a:spAutoFit/>
          </a:bodyPr>
          <a:lstStyle/>
          <a:p>
            <a:pPr marL="171450" indent="-171450" algn="l">
              <a:buFont typeface="Arial" panose="020B0604020202020204" pitchFamily="34" charset="0"/>
              <a:buChar char="•"/>
            </a:pPr>
            <a:r>
              <a:rPr lang="en-US" sz="1000" b="0" i="0" u="none" strike="noStrike" baseline="0" dirty="0">
                <a:solidFill>
                  <a:srgbClr val="1A1A18"/>
                </a:solidFill>
              </a:rPr>
              <a:t>A unique source for the study of the “</a:t>
            </a:r>
            <a:r>
              <a:rPr lang="en-US" sz="1000" b="0" i="0" u="none" strike="noStrike" baseline="0" dirty="0" err="1">
                <a:solidFill>
                  <a:srgbClr val="1A1A18"/>
                </a:solidFill>
              </a:rPr>
              <a:t>Ahnenerbe</a:t>
            </a:r>
            <a:r>
              <a:rPr lang="en-US" sz="1000" b="0" i="0" u="none" strike="noStrike" baseline="0" dirty="0">
                <a:solidFill>
                  <a:srgbClr val="1A1A18"/>
                </a:solidFill>
              </a:rPr>
              <a:t>” research network founded by Himmler.</a:t>
            </a:r>
          </a:p>
          <a:p>
            <a:pPr marL="171450" indent="-171450" algn="l">
              <a:buFont typeface="Arial" panose="020B0604020202020204" pitchFamily="34" charset="0"/>
              <a:buChar char="•"/>
            </a:pPr>
            <a:r>
              <a:rPr lang="en-US" sz="1000" b="0" i="0" u="none" strike="noStrike" baseline="0" dirty="0">
                <a:solidFill>
                  <a:srgbClr val="1A1A18"/>
                </a:solidFill>
              </a:rPr>
              <a:t>Contains facsimiles and transcripts of the original service diaries with ca. 1,550 entries from 1941–1945.</a:t>
            </a:r>
          </a:p>
          <a:p>
            <a:pPr marL="171450" indent="-171450" algn="l">
              <a:buFont typeface="Arial" panose="020B0604020202020204" pitchFamily="34" charset="0"/>
              <a:buChar char="•"/>
            </a:pPr>
            <a:r>
              <a:rPr lang="en-US" sz="1000" b="0" i="0" u="none" strike="noStrike" baseline="0" dirty="0">
                <a:solidFill>
                  <a:srgbClr val="1A1A18"/>
                </a:solidFill>
              </a:rPr>
              <a:t>Allows users to carry out differentiated searches by person, organization, event, place, etc.</a:t>
            </a:r>
          </a:p>
          <a:p>
            <a:pPr marL="171450" indent="-171450" algn="l">
              <a:buFont typeface="Arial" panose="020B0604020202020204" pitchFamily="34" charset="0"/>
              <a:buChar char="•"/>
            </a:pPr>
            <a:r>
              <a:rPr lang="en-US" sz="1000" b="0" i="0" u="none" strike="noStrike" baseline="0" dirty="0">
                <a:solidFill>
                  <a:srgbClr val="1A1A18"/>
                </a:solidFill>
              </a:rPr>
              <a:t>Supplements the </a:t>
            </a:r>
            <a:r>
              <a:rPr lang="en-US" sz="1000" b="0" i="1" u="none" strike="noStrike" baseline="0" dirty="0">
                <a:solidFill>
                  <a:srgbClr val="1A1A18"/>
                </a:solidFill>
              </a:rPr>
              <a:t>databases Die </a:t>
            </a:r>
            <a:r>
              <a:rPr lang="en-US" sz="1000" b="0" i="1" u="none" strike="noStrike" baseline="0" dirty="0" err="1">
                <a:solidFill>
                  <a:srgbClr val="1A1A18"/>
                </a:solidFill>
              </a:rPr>
              <a:t>Tagebücher</a:t>
            </a:r>
            <a:r>
              <a:rPr lang="en-US" sz="1000" b="0" i="1" u="none" strike="noStrike" baseline="0" dirty="0">
                <a:solidFill>
                  <a:srgbClr val="1A1A18"/>
                </a:solidFill>
              </a:rPr>
              <a:t> von Joseph Goebbels Online </a:t>
            </a:r>
            <a:r>
              <a:rPr lang="en-US" sz="1000" b="0" i="0" u="none" strike="noStrike" baseline="0" dirty="0">
                <a:solidFill>
                  <a:srgbClr val="1A1A18"/>
                </a:solidFill>
              </a:rPr>
              <a:t>and </a:t>
            </a:r>
            <a:r>
              <a:rPr lang="en-US" sz="1000" b="0" i="1" u="none" strike="noStrike" baseline="0" dirty="0">
                <a:solidFill>
                  <a:srgbClr val="1A1A18"/>
                </a:solidFill>
              </a:rPr>
              <a:t>Hitler. </a:t>
            </a:r>
            <a:r>
              <a:rPr lang="en-US" sz="1000" b="0" i="1" u="none" strike="noStrike" baseline="0" dirty="0" err="1">
                <a:solidFill>
                  <a:srgbClr val="1A1A18"/>
                </a:solidFill>
              </a:rPr>
              <a:t>Quellen</a:t>
            </a:r>
            <a:r>
              <a:rPr lang="en-US" sz="1000" b="0" i="1" u="none" strike="noStrike" baseline="0" dirty="0">
                <a:solidFill>
                  <a:srgbClr val="1A1A18"/>
                </a:solidFill>
              </a:rPr>
              <a:t> 1924–45 Online. </a:t>
            </a:r>
          </a:p>
          <a:p>
            <a:pPr marL="171450" indent="-171450" algn="l">
              <a:buFont typeface="Arial" panose="020B0604020202020204" pitchFamily="34" charset="0"/>
              <a:buChar char="•"/>
            </a:pPr>
            <a:endParaRPr lang="en-GB" sz="1000" b="0" i="0" u="none" strike="noStrike" baseline="0" dirty="0">
              <a:solidFill>
                <a:srgbClr val="1A1A18"/>
              </a:solidFill>
            </a:endParaRPr>
          </a:p>
          <a:p>
            <a:pPr algn="l"/>
            <a:r>
              <a:rPr lang="en-US" sz="1000" dirty="0"/>
              <a:t>The database contains Wolfram Sievers’ complete service diaries (1941–1945) and offers a unique source to study the Nazi research network “</a:t>
            </a:r>
            <a:r>
              <a:rPr lang="en-US" sz="1000" dirty="0" err="1"/>
              <a:t>Ahnenerbe</a:t>
            </a:r>
            <a:r>
              <a:rPr lang="en-US" sz="1000" dirty="0"/>
              <a:t>.” This network was founded by Heinrich Himmler. It served from the very beginning to underpin Nazi ideology. At the end of the war, it included dozens of research facilities all over the “German Reich.” The “</a:t>
            </a:r>
            <a:r>
              <a:rPr lang="en-US" sz="1000" dirty="0" err="1"/>
              <a:t>Ahnenerbe</a:t>
            </a:r>
            <a:r>
              <a:rPr lang="en-US" sz="1000" dirty="0"/>
              <a:t>” became well known for its criminal medical experiments and the theft of cultural property. The managing director, Wolfram Sievers, expanded the “</a:t>
            </a:r>
            <a:r>
              <a:rPr lang="en-US" sz="1000" dirty="0" err="1"/>
              <a:t>Ahnenerbe</a:t>
            </a:r>
            <a:r>
              <a:rPr lang="en-US" sz="1000" dirty="0"/>
              <a:t>” network from 1935–1945 and documented all activities in great detail in his service diary. Sievers corresponded with officials of the Nazi regime and with German and international scientists, some of whom only made careers in the Federal Republic and the GDR. This edition of his work diary provides a unique “Who’s who” of German scientific history under National Socialism, which did not end in 1945. </a:t>
            </a:r>
            <a:endParaRPr lang="en-GB" sz="1000" dirty="0"/>
          </a:p>
        </p:txBody>
      </p:sp>
      <p:pic>
        <p:nvPicPr>
          <p:cNvPr id="7170" name="Picture 2" descr="database: Das Diensttagebuch von Wolfram Sievers und das SS-Ahnenerbe">
            <a:extLst>
              <a:ext uri="{FF2B5EF4-FFF2-40B4-BE49-F238E27FC236}">
                <a16:creationId xmlns:a16="http://schemas.microsoft.com/office/drawing/2014/main" id="{EF5395F7-96E8-DEB7-8466-F1AC8DE5D4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884" y="1023577"/>
            <a:ext cx="1798851" cy="179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697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29523"/>
            <a:ext cx="8746048" cy="369332"/>
          </a:xfrm>
          <a:prstGeom prst="rect">
            <a:avLst/>
          </a:prstGeom>
          <a:noFill/>
        </p:spPr>
        <p:txBody>
          <a:bodyPr wrap="square" lIns="0" tIns="0" rIns="0" bIns="0" rtlCol="0" anchor="t" anchorCtr="0">
            <a:spAutoFit/>
          </a:bodyPr>
          <a:lstStyle/>
          <a:p>
            <a:pPr algn="l"/>
            <a:r>
              <a:rPr lang="en-GB" sz="1200" b="1" dirty="0" err="1">
                <a:latin typeface="+mj-lt"/>
              </a:rPr>
              <a:t>Stimmungs</a:t>
            </a:r>
            <a:r>
              <a:rPr lang="en-GB" sz="1200" b="1" dirty="0">
                <a:latin typeface="+mj-lt"/>
              </a:rPr>
              <a:t>- und </a:t>
            </a:r>
            <a:r>
              <a:rPr lang="en-GB" sz="1200" b="1" dirty="0" err="1">
                <a:latin typeface="+mj-lt"/>
              </a:rPr>
              <a:t>Lageberichte</a:t>
            </a:r>
            <a:endParaRPr lang="en-GB" sz="1200" b="1" dirty="0">
              <a:latin typeface="+mj-lt"/>
            </a:endParaRPr>
          </a:p>
          <a:p>
            <a:pPr algn="l"/>
            <a:r>
              <a:rPr lang="en-GB" sz="1200" b="1" dirty="0">
                <a:solidFill>
                  <a:srgbClr val="12120D"/>
                </a:solidFill>
                <a:latin typeface="+mj-lt"/>
              </a:rPr>
              <a:t>[</a:t>
            </a:r>
            <a:r>
              <a:rPr lang="en-US" sz="1200" b="1" dirty="0">
                <a:solidFill>
                  <a:srgbClr val="12120D"/>
                </a:solidFill>
                <a:latin typeface="+mj-lt"/>
              </a:rPr>
              <a:t>Secret Reports on Criticism of the Regime, Resistance and Persecution in Germany and the Occupied Areas</a:t>
            </a:r>
            <a:r>
              <a:rPr lang="en-GB" sz="1200" b="1" dirty="0">
                <a:solidFill>
                  <a:srgbClr val="12120D"/>
                </a:solidFill>
                <a:latin typeface="+mj-lt"/>
              </a:rPr>
              <a:t>]</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p:txBody>
      </p:sp>
      <p:sp>
        <p:nvSpPr>
          <p:cNvPr id="3" name="TextBox 7">
            <a:extLst>
              <a:ext uri="{FF2B5EF4-FFF2-40B4-BE49-F238E27FC236}">
                <a16:creationId xmlns:a16="http://schemas.microsoft.com/office/drawing/2014/main" id="{8CE441FB-8059-355B-AB2C-A68542357F35}"/>
              </a:ext>
            </a:extLst>
          </p:cNvPr>
          <p:cNvSpPr txBox="1"/>
          <p:nvPr/>
        </p:nvSpPr>
        <p:spPr>
          <a:xfrm>
            <a:off x="3302106" y="1143440"/>
            <a:ext cx="5508612" cy="2973122"/>
          </a:xfrm>
          <a:prstGeom prst="rect">
            <a:avLst/>
          </a:prstGeom>
          <a:noFill/>
        </p:spPr>
        <p:txBody>
          <a:bodyPr wrap="square" rtlCol="0">
            <a:spAutoFit/>
          </a:bodyPr>
          <a:lstStyle/>
          <a:p>
            <a:pPr marL="171450" indent="-171450" algn="l">
              <a:buFont typeface="Arial" panose="020B0604020202020204" pitchFamily="34" charset="0"/>
              <a:buChar char="•"/>
            </a:pPr>
            <a:r>
              <a:rPr lang="en-US" sz="900" b="0" i="0" u="none" strike="noStrike" baseline="0" dirty="0">
                <a:solidFill>
                  <a:srgbClr val="1A1A18"/>
                </a:solidFill>
              </a:rPr>
              <a:t>A unique source to study the resistance from a National Socialist perspective.</a:t>
            </a:r>
          </a:p>
          <a:p>
            <a:pPr marL="171450" indent="-171450" algn="l">
              <a:buFont typeface="Arial" panose="020B0604020202020204" pitchFamily="34" charset="0"/>
              <a:buChar char="•"/>
            </a:pPr>
            <a:r>
              <a:rPr lang="en-US" sz="900" b="0" i="0" u="none" strike="noStrike" baseline="0" dirty="0">
                <a:solidFill>
                  <a:srgbClr val="1A1A18"/>
                </a:solidFill>
              </a:rPr>
              <a:t>Combines two sources on the topic in one database.</a:t>
            </a:r>
          </a:p>
          <a:p>
            <a:pPr marL="171450" indent="-171450" algn="l">
              <a:buFont typeface="Arial" panose="020B0604020202020204" pitchFamily="34" charset="0"/>
              <a:buChar char="•"/>
            </a:pPr>
            <a:r>
              <a:rPr lang="en-US" sz="900" b="0" i="0" u="none" strike="noStrike" baseline="0" dirty="0">
                <a:solidFill>
                  <a:srgbClr val="1A1A18"/>
                </a:solidFill>
              </a:rPr>
              <a:t>Besides the rich source material the database contains further articles and papers as well as links to additional material.</a:t>
            </a:r>
          </a:p>
          <a:p>
            <a:pPr marL="171450" indent="-171450" algn="l">
              <a:buFont typeface="Arial" panose="020B0604020202020204" pitchFamily="34" charset="0"/>
              <a:buChar char="•"/>
            </a:pPr>
            <a:r>
              <a:rPr lang="en-US" sz="900" b="0" i="0" u="none" strike="noStrike" baseline="0" dirty="0">
                <a:solidFill>
                  <a:srgbClr val="1A1A18"/>
                </a:solidFill>
              </a:rPr>
              <a:t>Supplements the databases </a:t>
            </a:r>
            <a:r>
              <a:rPr lang="en-US" sz="900" b="0" i="1" u="none" strike="noStrike" baseline="0" dirty="0" err="1">
                <a:solidFill>
                  <a:srgbClr val="1A1A18"/>
                </a:solidFill>
              </a:rPr>
              <a:t>Widerstand</a:t>
            </a:r>
            <a:r>
              <a:rPr lang="en-US" sz="900" b="0" i="1" u="none" strike="noStrike" baseline="0" dirty="0">
                <a:solidFill>
                  <a:srgbClr val="1A1A18"/>
                </a:solidFill>
              </a:rPr>
              <a:t> </a:t>
            </a:r>
            <a:r>
              <a:rPr lang="en-US" sz="900" b="0" i="1" u="none" strike="noStrike" baseline="0" dirty="0" err="1">
                <a:solidFill>
                  <a:srgbClr val="1A1A18"/>
                </a:solidFill>
              </a:rPr>
              <a:t>als</a:t>
            </a:r>
            <a:r>
              <a:rPr lang="en-US" sz="900" b="0" i="1" u="none" strike="noStrike" baseline="0" dirty="0">
                <a:solidFill>
                  <a:srgbClr val="1A1A18"/>
                </a:solidFill>
              </a:rPr>
              <a:t> “</a:t>
            </a:r>
            <a:r>
              <a:rPr lang="en-US" sz="900" b="0" i="1" u="none" strike="noStrike" baseline="0" dirty="0" err="1">
                <a:solidFill>
                  <a:srgbClr val="1A1A18"/>
                </a:solidFill>
              </a:rPr>
              <a:t>Hochverrat</a:t>
            </a:r>
            <a:r>
              <a:rPr lang="en-US" sz="900" b="0" i="1" u="none" strike="noStrike" baseline="0" dirty="0">
                <a:solidFill>
                  <a:srgbClr val="1A1A18"/>
                </a:solidFill>
              </a:rPr>
              <a:t>”</a:t>
            </a:r>
            <a:r>
              <a:rPr lang="en-US" sz="900" b="0" i="0" u="none" strike="noStrike" baseline="0" dirty="0">
                <a:solidFill>
                  <a:srgbClr val="1A1A18"/>
                </a:solidFill>
              </a:rPr>
              <a:t> and </a:t>
            </a:r>
            <a:r>
              <a:rPr lang="en-US" sz="900" b="0" i="1" u="none" strike="noStrike" baseline="0" dirty="0" err="1">
                <a:solidFill>
                  <a:srgbClr val="1A1A18"/>
                </a:solidFill>
              </a:rPr>
              <a:t>Tarnschriften</a:t>
            </a:r>
            <a:r>
              <a:rPr lang="en-US" sz="900" b="0" i="1" u="none" strike="noStrike" baseline="0" dirty="0">
                <a:solidFill>
                  <a:srgbClr val="1A1A18"/>
                </a:solidFill>
              </a:rPr>
              <a:t> 1933 bis 1945. </a:t>
            </a:r>
          </a:p>
          <a:p>
            <a:pPr marL="171450" indent="-171450" algn="l">
              <a:buFont typeface="Arial" panose="020B0604020202020204" pitchFamily="34" charset="0"/>
              <a:buChar char="•"/>
            </a:pPr>
            <a:endParaRPr lang="en-GB" sz="900" b="0" i="0" u="none" strike="noStrike" baseline="0" dirty="0">
              <a:solidFill>
                <a:srgbClr val="1A1A18"/>
              </a:solidFill>
            </a:endParaRPr>
          </a:p>
          <a:p>
            <a:r>
              <a:rPr lang="en-US" sz="900" dirty="0"/>
              <a:t>The leaders of the Nazi state were informed regularly of the mood of the population, the activities of regime opponents, and about state organized measures of persecution. The extensive </a:t>
            </a:r>
            <a:r>
              <a:rPr lang="en-US" sz="900" i="1" dirty="0"/>
              <a:t>Reports</a:t>
            </a:r>
            <a:r>
              <a:rPr lang="en-US" sz="900" dirty="0"/>
              <a:t>, that combine two sources, are therefore a valuable source for research on resistance from a </a:t>
            </a:r>
            <a:r>
              <a:rPr lang="en-US" sz="900" dirty="0" err="1"/>
              <a:t>Nationalsocialist</a:t>
            </a:r>
            <a:r>
              <a:rPr lang="en-US" sz="900" dirty="0"/>
              <a:t> perspective. </a:t>
            </a:r>
          </a:p>
          <a:p>
            <a:endParaRPr lang="en-US" sz="900" dirty="0"/>
          </a:p>
          <a:p>
            <a:r>
              <a:rPr lang="en-US" sz="900" dirty="0"/>
              <a:t>With the help of the “German History Portal”, these sources can be searched together with the database </a:t>
            </a:r>
            <a:r>
              <a:rPr lang="en-US" sz="900" i="1" dirty="0"/>
              <a:t>Daily Reports of the Gestapo Headquarters Vienna 1938–1945 </a:t>
            </a:r>
            <a:r>
              <a:rPr lang="en-US" sz="900" dirty="0"/>
              <a:t>(</a:t>
            </a:r>
            <a:r>
              <a:rPr lang="en-US" sz="900" dirty="0" err="1"/>
              <a:t>Tarnschriften</a:t>
            </a:r>
            <a:r>
              <a:rPr lang="en-US" sz="900" dirty="0"/>
              <a:t> 1933 bis 1945), which also contains reports on the political atmosphere and security conditions. </a:t>
            </a:r>
          </a:p>
          <a:p>
            <a:endParaRPr lang="en-US" sz="900" dirty="0"/>
          </a:p>
          <a:p>
            <a:r>
              <a:rPr lang="en-US" sz="900" dirty="0"/>
              <a:t>The database contains the following sources: </a:t>
            </a:r>
          </a:p>
          <a:p>
            <a:pPr marL="171450" indent="-171450">
              <a:buFont typeface="Arial" panose="020B0604020202020204" pitchFamily="34" charset="0"/>
              <a:buChar char="•"/>
            </a:pPr>
            <a:r>
              <a:rPr lang="en-US" sz="900" dirty="0"/>
              <a:t>Criticism of the Regime, Resistance and Persecution in Germany and the Occupied Areas. Reports from the </a:t>
            </a:r>
            <a:r>
              <a:rPr lang="en-US" sz="900" dirty="0" err="1"/>
              <a:t>Geheimes</a:t>
            </a:r>
            <a:r>
              <a:rPr lang="en-US" sz="900" dirty="0"/>
              <a:t> </a:t>
            </a:r>
            <a:r>
              <a:rPr lang="en-US" sz="900" dirty="0" err="1"/>
              <a:t>Staatspolizeiamt</a:t>
            </a:r>
            <a:r>
              <a:rPr lang="en-US" sz="900" dirty="0"/>
              <a:t>, SD </a:t>
            </a:r>
            <a:r>
              <a:rPr lang="en-US" sz="900" dirty="0" err="1"/>
              <a:t>Hauptamt</a:t>
            </a:r>
            <a:r>
              <a:rPr lang="en-US" sz="900" dirty="0"/>
              <a:t> and </a:t>
            </a:r>
            <a:r>
              <a:rPr lang="en-US" sz="900" dirty="0" err="1"/>
              <a:t>Reichssicherheitshauptamt</a:t>
            </a:r>
            <a:r>
              <a:rPr lang="en-US" sz="900" dirty="0"/>
              <a:t> 1933–1945 </a:t>
            </a:r>
          </a:p>
          <a:p>
            <a:pPr marL="171450" indent="-171450">
              <a:buFont typeface="Arial" panose="020B0604020202020204" pitchFamily="34" charset="0"/>
              <a:buChar char="•"/>
            </a:pPr>
            <a:r>
              <a:rPr lang="en-US" sz="900" dirty="0"/>
              <a:t>Reports from the Reich 1938-1945. The secret reports of the SS </a:t>
            </a:r>
            <a:r>
              <a:rPr lang="en-US" sz="900" dirty="0" err="1"/>
              <a:t>Sicherheitsdienst</a:t>
            </a:r>
            <a:r>
              <a:rPr lang="en-US" sz="900" dirty="0"/>
              <a:t> </a:t>
            </a:r>
          </a:p>
        </p:txBody>
      </p:sp>
      <p:pic>
        <p:nvPicPr>
          <p:cNvPr id="9218" name="Picture 2" descr="database: Stimmungs- und Lageberichte">
            <a:extLst>
              <a:ext uri="{FF2B5EF4-FFF2-40B4-BE49-F238E27FC236}">
                <a16:creationId xmlns:a16="http://schemas.microsoft.com/office/drawing/2014/main" id="{E940F208-D133-568F-0B4E-F4899D2DB9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540" y="1023578"/>
            <a:ext cx="1764196" cy="1764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200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29523"/>
            <a:ext cx="8746048" cy="184666"/>
          </a:xfrm>
          <a:prstGeom prst="rect">
            <a:avLst/>
          </a:prstGeom>
          <a:noFill/>
        </p:spPr>
        <p:txBody>
          <a:bodyPr wrap="square" lIns="0" tIns="0" rIns="0" bIns="0" rtlCol="0" anchor="t" anchorCtr="0">
            <a:spAutoFit/>
          </a:bodyPr>
          <a:lstStyle/>
          <a:p>
            <a:pPr algn="l"/>
            <a:r>
              <a:rPr lang="en-GB" sz="1200" b="1" dirty="0" err="1">
                <a:latin typeface="+mj-lt"/>
              </a:rPr>
              <a:t>Tarnschriften</a:t>
            </a:r>
            <a:r>
              <a:rPr lang="en-GB" sz="1200" b="1" dirty="0">
                <a:latin typeface="+mj-lt"/>
              </a:rPr>
              <a:t> 1933 </a:t>
            </a:r>
            <a:r>
              <a:rPr lang="en-GB" sz="1200" b="1" i="0" u="none" strike="noStrike" baseline="0" dirty="0">
                <a:latin typeface="+mj-lt"/>
              </a:rPr>
              <a:t>bis 1945</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p:txBody>
      </p:sp>
      <p:sp>
        <p:nvSpPr>
          <p:cNvPr id="3" name="TextBox 7">
            <a:extLst>
              <a:ext uri="{FF2B5EF4-FFF2-40B4-BE49-F238E27FC236}">
                <a16:creationId xmlns:a16="http://schemas.microsoft.com/office/drawing/2014/main" id="{D215974E-3660-4389-3B3C-084768040ECB}"/>
              </a:ext>
            </a:extLst>
          </p:cNvPr>
          <p:cNvSpPr txBox="1"/>
          <p:nvPr/>
        </p:nvSpPr>
        <p:spPr>
          <a:xfrm>
            <a:off x="3302106" y="1143440"/>
            <a:ext cx="5508612" cy="3277820"/>
          </a:xfrm>
          <a:prstGeom prst="rect">
            <a:avLst/>
          </a:prstGeom>
          <a:noFill/>
        </p:spPr>
        <p:txBody>
          <a:bodyPr wrap="square" rtlCol="0">
            <a:spAutoFit/>
          </a:bodyPr>
          <a:lstStyle/>
          <a:p>
            <a:pPr marL="171450" indent="-171450" algn="l">
              <a:buFont typeface="Arial" panose="020B0604020202020204" pitchFamily="34" charset="0"/>
              <a:buChar char="•"/>
            </a:pPr>
            <a:r>
              <a:rPr lang="en-US" sz="900" b="0" i="0" u="none" strike="noStrike" baseline="0" dirty="0">
                <a:solidFill>
                  <a:srgbClr val="1A1A18"/>
                </a:solidFill>
              </a:rPr>
              <a:t>An unique source to study the resistance in NS Germany and so-called Grey Literature</a:t>
            </a:r>
          </a:p>
          <a:p>
            <a:pPr marL="171450" indent="-171450" algn="l">
              <a:buFont typeface="Arial" panose="020B0604020202020204" pitchFamily="34" charset="0"/>
              <a:buChar char="•"/>
            </a:pPr>
            <a:r>
              <a:rPr lang="en-US" sz="900" b="0" i="0" u="none" strike="noStrike" baseline="0" dirty="0">
                <a:solidFill>
                  <a:srgbClr val="1A1A18"/>
                </a:solidFill>
              </a:rPr>
              <a:t>The database contains about 1,000 camouflaged writings.</a:t>
            </a:r>
          </a:p>
          <a:p>
            <a:pPr marL="171450" indent="-171450" algn="l">
              <a:buFont typeface="Arial" panose="020B0604020202020204" pitchFamily="34" charset="0"/>
              <a:buChar char="•"/>
            </a:pPr>
            <a:r>
              <a:rPr lang="en-US" sz="900" b="0" i="0" u="none" strike="noStrike" baseline="0" dirty="0">
                <a:solidFill>
                  <a:srgbClr val="1A1A18"/>
                </a:solidFill>
              </a:rPr>
              <a:t>Supplements the databases </a:t>
            </a:r>
            <a:r>
              <a:rPr lang="en-US" sz="900" b="0" i="1" u="none" strike="noStrike" baseline="0" dirty="0" err="1">
                <a:solidFill>
                  <a:srgbClr val="1A1A18"/>
                </a:solidFill>
              </a:rPr>
              <a:t>Stimmungs</a:t>
            </a:r>
            <a:r>
              <a:rPr lang="en-US" sz="900" b="0" i="1" u="none" strike="noStrike" baseline="0" dirty="0">
                <a:solidFill>
                  <a:srgbClr val="1A1A18"/>
                </a:solidFill>
              </a:rPr>
              <a:t>- und </a:t>
            </a:r>
            <a:r>
              <a:rPr lang="en-US" sz="900" b="0" i="1" u="none" strike="noStrike" baseline="0" dirty="0" err="1">
                <a:solidFill>
                  <a:srgbClr val="1A1A18"/>
                </a:solidFill>
              </a:rPr>
              <a:t>Lageberichte</a:t>
            </a:r>
            <a:r>
              <a:rPr lang="en-US" sz="900" b="0" i="1" u="none" strike="noStrike" baseline="0" dirty="0">
                <a:solidFill>
                  <a:srgbClr val="1A1A18"/>
                </a:solidFill>
              </a:rPr>
              <a:t> </a:t>
            </a:r>
            <a:r>
              <a:rPr lang="en-US" sz="900" b="0" i="0" u="none" strike="noStrike" baseline="0" dirty="0">
                <a:solidFill>
                  <a:srgbClr val="1A1A18"/>
                </a:solidFill>
              </a:rPr>
              <a:t>and </a:t>
            </a:r>
            <a:r>
              <a:rPr lang="en-US" sz="900" b="0" i="1" u="none" strike="noStrike" baseline="0" dirty="0" err="1">
                <a:solidFill>
                  <a:srgbClr val="1A1A18"/>
                </a:solidFill>
              </a:rPr>
              <a:t>Widerstand</a:t>
            </a:r>
            <a:r>
              <a:rPr lang="en-US" sz="900" b="0" i="1" u="none" strike="noStrike" baseline="0" dirty="0">
                <a:solidFill>
                  <a:srgbClr val="1A1A18"/>
                </a:solidFill>
              </a:rPr>
              <a:t> </a:t>
            </a:r>
            <a:r>
              <a:rPr lang="en-US" sz="900" b="0" i="1" u="none" strike="noStrike" baseline="0" dirty="0" err="1">
                <a:solidFill>
                  <a:srgbClr val="1A1A18"/>
                </a:solidFill>
              </a:rPr>
              <a:t>als</a:t>
            </a:r>
            <a:r>
              <a:rPr lang="en-US" sz="900" b="0" i="1" u="none" strike="noStrike" baseline="0" dirty="0">
                <a:solidFill>
                  <a:srgbClr val="1A1A18"/>
                </a:solidFill>
              </a:rPr>
              <a:t> “</a:t>
            </a:r>
            <a:r>
              <a:rPr lang="en-US" sz="900" b="0" i="1" u="none" strike="noStrike" baseline="0" dirty="0" err="1">
                <a:solidFill>
                  <a:srgbClr val="1A1A18"/>
                </a:solidFill>
              </a:rPr>
              <a:t>Hochverrat</a:t>
            </a:r>
            <a:r>
              <a:rPr lang="en-US" sz="900" b="0" i="1" u="none" strike="noStrike" baseline="0" dirty="0">
                <a:solidFill>
                  <a:srgbClr val="1A1A18"/>
                </a:solidFill>
              </a:rPr>
              <a:t>”.</a:t>
            </a:r>
          </a:p>
          <a:p>
            <a:pPr marL="171450" indent="-171450" algn="l">
              <a:buFont typeface="Arial" panose="020B0604020202020204" pitchFamily="34" charset="0"/>
              <a:buChar char="•"/>
            </a:pPr>
            <a:r>
              <a:rPr lang="en-US" sz="900" b="0" i="0" u="none" strike="noStrike" baseline="0" dirty="0">
                <a:solidFill>
                  <a:srgbClr val="1A1A18"/>
                </a:solidFill>
              </a:rPr>
              <a:t>The camouflaged texts are digitalized as facsimiles with bibliographical information. </a:t>
            </a:r>
          </a:p>
          <a:p>
            <a:pPr algn="l"/>
            <a:endParaRPr lang="en-GB" sz="900" b="0" i="0" u="none" strike="noStrike" baseline="0" dirty="0">
              <a:solidFill>
                <a:srgbClr val="1A1A18"/>
              </a:solidFill>
            </a:endParaRPr>
          </a:p>
          <a:p>
            <a:r>
              <a:rPr lang="en-US" sz="900" dirty="0"/>
              <a:t>Since censorship and political persecution of the parties and authors prevented the legal publication of opposition ideas, camouflaged texts became a significant part of the resistance after 1933. Anti-regime writings were published and distributed illegally in Germany and Austria from 1933 to the end of the war behind innocuous covers with fictitious details of author, title, publisher, and year and place of publication. Most camouflaged writings originated from the KPD and the SPD, but also emigrated intellectuals and Jews chose to use camouflaged contributions to enlighten the German public about the Nazi dictatorship. Heinz </a:t>
            </a:r>
            <a:r>
              <a:rPr lang="en-US" sz="900" dirty="0" err="1"/>
              <a:t>Gittig</a:t>
            </a:r>
            <a:r>
              <a:rPr lang="en-US" sz="900" dirty="0"/>
              <a:t> found about 1,000 camouflaged writings from the years 1933–1945 in European archives and libraries, and created a bibliography of them. The database contains these writings as facsimiles with bibliographical details. </a:t>
            </a:r>
          </a:p>
          <a:p>
            <a:endParaRPr lang="en-US" sz="900" dirty="0"/>
          </a:p>
          <a:p>
            <a:r>
              <a:rPr lang="de-DE" sz="900" dirty="0"/>
              <a:t>The </a:t>
            </a:r>
            <a:r>
              <a:rPr lang="de-DE" sz="900" dirty="0" err="1"/>
              <a:t>database</a:t>
            </a:r>
            <a:r>
              <a:rPr lang="de-DE" sz="900" dirty="0"/>
              <a:t> </a:t>
            </a:r>
            <a:r>
              <a:rPr lang="de-DE" sz="900" dirty="0" err="1"/>
              <a:t>is</a:t>
            </a:r>
            <a:r>
              <a:rPr lang="de-DE" sz="900" dirty="0"/>
              <a:t> </a:t>
            </a:r>
            <a:r>
              <a:rPr lang="de-DE" sz="900" dirty="0" err="1"/>
              <a:t>based</a:t>
            </a:r>
            <a:r>
              <a:rPr lang="de-DE" sz="900" dirty="0"/>
              <a:t> on the </a:t>
            </a:r>
            <a:r>
              <a:rPr lang="de-DE" sz="900" dirty="0" err="1"/>
              <a:t>following</a:t>
            </a:r>
            <a:r>
              <a:rPr lang="de-DE" sz="900" dirty="0"/>
              <a:t> </a:t>
            </a:r>
            <a:r>
              <a:rPr lang="de-DE" sz="900" dirty="0" err="1"/>
              <a:t>print</a:t>
            </a:r>
            <a:r>
              <a:rPr lang="de-DE" sz="900" dirty="0"/>
              <a:t> and </a:t>
            </a:r>
            <a:r>
              <a:rPr lang="de-DE" sz="900" dirty="0" err="1"/>
              <a:t>microfiche</a:t>
            </a:r>
            <a:r>
              <a:rPr lang="de-DE" sz="900" dirty="0"/>
              <a:t> </a:t>
            </a:r>
            <a:r>
              <a:rPr lang="de-DE" sz="900" dirty="0" err="1"/>
              <a:t>edition</a:t>
            </a:r>
            <a:r>
              <a:rPr lang="de-DE" sz="900" dirty="0"/>
              <a:t>:</a:t>
            </a:r>
          </a:p>
          <a:p>
            <a:pPr marL="171450" indent="-171450">
              <a:buFont typeface="Arial" panose="020B0604020202020204" pitchFamily="34" charset="0"/>
              <a:buChar char="•"/>
            </a:pPr>
            <a:r>
              <a:rPr lang="de-DE" sz="900" dirty="0"/>
              <a:t>Tarnschriften 1933 bis 1945. Editor: K. G. Saur Verlag in </a:t>
            </a:r>
            <a:r>
              <a:rPr lang="de-DE" sz="900" dirty="0" err="1"/>
              <a:t>collaboration</a:t>
            </a:r>
            <a:r>
              <a:rPr lang="de-DE" sz="900" dirty="0"/>
              <a:t> </a:t>
            </a:r>
            <a:r>
              <a:rPr lang="de-DE" sz="900" dirty="0" err="1"/>
              <a:t>with</a:t>
            </a:r>
            <a:r>
              <a:rPr lang="de-DE" sz="900" dirty="0"/>
              <a:t> the Archiv der Parteien und Massenorganisationen der DDR im Bundesarchiv. Mikrofiche-Edition unter Verwendung der Bibliographie der Tarnschriften 1933 bis 1945 von Heinz </a:t>
            </a:r>
            <a:r>
              <a:rPr lang="de-DE" sz="900" dirty="0" err="1"/>
              <a:t>Gittig</a:t>
            </a:r>
            <a:r>
              <a:rPr lang="de-DE" sz="900" dirty="0"/>
              <a:t>. München: K. G. Saur 1997 </a:t>
            </a:r>
            <a:endParaRPr lang="en-US" sz="900" dirty="0"/>
          </a:p>
          <a:p>
            <a:endParaRPr lang="en-US" sz="900" dirty="0"/>
          </a:p>
        </p:txBody>
      </p:sp>
      <p:pic>
        <p:nvPicPr>
          <p:cNvPr id="10242" name="Picture 2" descr="database: Tarnschriften 1933 bis 1945">
            <a:extLst>
              <a:ext uri="{FF2B5EF4-FFF2-40B4-BE49-F238E27FC236}">
                <a16:creationId xmlns:a16="http://schemas.microsoft.com/office/drawing/2014/main" id="{C2D2CA5E-8D9E-AF03-4263-3D1E443492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078" y="1044116"/>
            <a:ext cx="1743658" cy="1743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198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29523"/>
            <a:ext cx="8746048" cy="184666"/>
          </a:xfrm>
          <a:prstGeom prst="rect">
            <a:avLst/>
          </a:prstGeom>
          <a:noFill/>
        </p:spPr>
        <p:txBody>
          <a:bodyPr wrap="square" lIns="0" tIns="0" rIns="0" bIns="0" rtlCol="0" anchor="t" anchorCtr="0">
            <a:spAutoFit/>
          </a:bodyPr>
          <a:lstStyle/>
          <a:p>
            <a:pPr algn="l"/>
            <a:r>
              <a:rPr lang="de-DE" sz="1200" b="1" i="0" u="none" strike="noStrike" baseline="0" dirty="0">
                <a:latin typeface="+mj-lt"/>
              </a:rPr>
              <a:t>Die Tagebücher von Joseph Goebbels Online</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2862322"/>
          </a:xfrm>
          <a:prstGeom prst="rect">
            <a:avLst/>
          </a:prstGeom>
          <a:noFill/>
        </p:spPr>
        <p:txBody>
          <a:bodyPr wrap="square" rtlCol="0">
            <a:spAutoFit/>
          </a:bodyPr>
          <a:lstStyle/>
          <a:p>
            <a:pPr marL="171450" indent="-171450" algn="l">
              <a:buFont typeface="Arial" panose="020B0604020202020204" pitchFamily="34" charset="0"/>
              <a:buChar char="•"/>
            </a:pPr>
            <a:r>
              <a:rPr lang="en-GB" sz="1000" b="0" i="0" u="none" strike="noStrike" baseline="0" dirty="0">
                <a:solidFill>
                  <a:srgbClr val="1A1A18"/>
                </a:solidFill>
              </a:rPr>
              <a:t>The more than 6,000 diary entries by Joseph Goebbels (approx. 16,800 pages) form an outstanding contemporary source for the years 1923 to 1945.</a:t>
            </a:r>
          </a:p>
          <a:p>
            <a:pPr marL="171450" indent="-171450" algn="l">
              <a:buFont typeface="Arial" panose="020B0604020202020204" pitchFamily="34" charset="0"/>
              <a:buChar char="•"/>
            </a:pPr>
            <a:r>
              <a:rPr lang="en-GB" sz="1000" b="0" i="0" u="none" strike="noStrike" baseline="0" dirty="0">
                <a:solidFill>
                  <a:srgbClr val="1A1A18"/>
                </a:solidFill>
              </a:rPr>
              <a:t>For the first time the diaries can be searched electronically based on a subject index. </a:t>
            </a:r>
          </a:p>
          <a:p>
            <a:pPr marL="171450" indent="-171450" algn="l">
              <a:buFont typeface="Arial" panose="020B0604020202020204" pitchFamily="34" charset="0"/>
              <a:buChar char="•"/>
            </a:pPr>
            <a:r>
              <a:rPr lang="en-GB" sz="1000" b="0" i="0" u="none" strike="noStrike" baseline="0" dirty="0">
                <a:solidFill>
                  <a:srgbClr val="1A1A18"/>
                </a:solidFill>
              </a:rPr>
              <a:t>Further features: search by date, place and name.</a:t>
            </a:r>
          </a:p>
          <a:p>
            <a:pPr marL="171450" indent="-171450" algn="l">
              <a:buFont typeface="Arial" panose="020B0604020202020204" pitchFamily="34" charset="0"/>
              <a:buChar char="•"/>
            </a:pPr>
            <a:r>
              <a:rPr lang="en-GB" sz="1000" b="0" i="0" u="none" strike="noStrike" baseline="0" dirty="0">
                <a:solidFill>
                  <a:srgbClr val="1A1A18"/>
                </a:solidFill>
              </a:rPr>
              <a:t>“A once-in-a-century record of the failure of German idealism and of the triumph of an ideologically based contempt for mankind.” (Elke</a:t>
            </a:r>
          </a:p>
          <a:p>
            <a:pPr marL="171450" indent="-171450" algn="l">
              <a:buFont typeface="Arial" panose="020B0604020202020204" pitchFamily="34" charset="0"/>
              <a:buChar char="•"/>
            </a:pPr>
            <a:r>
              <a:rPr lang="en-GB" sz="1000" b="0" i="0" u="none" strike="noStrike" baseline="0" dirty="0">
                <a:solidFill>
                  <a:srgbClr val="1A1A18"/>
                </a:solidFill>
              </a:rPr>
              <a:t>Fröhlich).</a:t>
            </a:r>
          </a:p>
          <a:p>
            <a:pPr marL="171450" indent="-171450" algn="l">
              <a:buFont typeface="Arial" panose="020B0604020202020204" pitchFamily="34" charset="0"/>
              <a:buChar char="•"/>
            </a:pPr>
            <a:r>
              <a:rPr lang="en-GB" sz="1000" b="0" i="0" u="none" strike="noStrike" baseline="0" dirty="0">
                <a:solidFill>
                  <a:srgbClr val="1A1A18"/>
                </a:solidFill>
              </a:rPr>
              <a:t>Non-restrictive DRM – allows for an unlimited number of simultaneous users campus / institution-wide.</a:t>
            </a:r>
          </a:p>
          <a:p>
            <a:pPr algn="l"/>
            <a:endParaRPr lang="en-GB" sz="1000" b="0" i="0" u="none" strike="noStrike" baseline="0" dirty="0">
              <a:solidFill>
                <a:srgbClr val="1A1A18"/>
              </a:solidFill>
            </a:endParaRPr>
          </a:p>
          <a:p>
            <a:pPr algn="l"/>
            <a:r>
              <a:rPr lang="en-GB" sz="1000" b="0" i="0" u="none" strike="noStrike" baseline="0" dirty="0">
                <a:solidFill>
                  <a:srgbClr val="1A1A18"/>
                </a:solidFill>
              </a:rPr>
              <a:t>The database contains transcriptions of all handwritten documents from 1923 to July 1941, as well as subsequent writings that were dictated up to 1945. This edition is based on the reproduction</a:t>
            </a:r>
          </a:p>
          <a:p>
            <a:pPr algn="l"/>
            <a:r>
              <a:rPr lang="en-GB" sz="1000" b="0" i="0" u="none" strike="noStrike" baseline="0" dirty="0">
                <a:solidFill>
                  <a:srgbClr val="1A1A18"/>
                </a:solidFill>
              </a:rPr>
              <a:t>of the entire diaries on glass microfiches that was discovered in 1992 by Elke Fröhlich in Moscow. For the first time, the database gives researchers the chance to access the diaries of Joseph Goebbels</a:t>
            </a:r>
          </a:p>
          <a:p>
            <a:pPr algn="l"/>
            <a:r>
              <a:rPr lang="en-GB" sz="1000" b="0" i="0" u="none" strike="noStrike" baseline="0" dirty="0">
                <a:solidFill>
                  <a:srgbClr val="1A1A18"/>
                </a:solidFill>
              </a:rPr>
              <a:t>electronically using the valuable subject index.</a:t>
            </a:r>
            <a:endParaRPr lang="en-GB" sz="1000" dirty="0"/>
          </a:p>
        </p:txBody>
      </p:sp>
      <p:pic>
        <p:nvPicPr>
          <p:cNvPr id="31746" name="Picture 2" descr="Die Tagebücher von Joseph Goebbels Online">
            <a:extLst>
              <a:ext uri="{FF2B5EF4-FFF2-40B4-BE49-F238E27FC236}">
                <a16:creationId xmlns:a16="http://schemas.microsoft.com/office/drawing/2014/main" id="{1C729071-8339-3379-7232-52D06B292C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857" y="1008895"/>
            <a:ext cx="1778879" cy="1778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564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29523"/>
            <a:ext cx="8746048" cy="184666"/>
          </a:xfrm>
          <a:prstGeom prst="rect">
            <a:avLst/>
          </a:prstGeom>
          <a:noFill/>
        </p:spPr>
        <p:txBody>
          <a:bodyPr wrap="square" lIns="0" tIns="0" rIns="0" bIns="0" rtlCol="0" anchor="t" anchorCtr="0">
            <a:spAutoFit/>
          </a:bodyPr>
          <a:lstStyle/>
          <a:p>
            <a:pPr algn="l"/>
            <a:r>
              <a:rPr lang="de-DE" sz="1200" b="1" i="0" u="none" strike="noStrike" baseline="0" dirty="0">
                <a:latin typeface="+mj-lt"/>
              </a:rPr>
              <a:t>Vossische Zeitung 1918-1934 Online</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3046988"/>
          </a:xfrm>
          <a:prstGeom prst="rect">
            <a:avLst/>
          </a:prstGeom>
          <a:noFill/>
        </p:spPr>
        <p:txBody>
          <a:bodyPr wrap="square" rtlCol="0">
            <a:spAutoFit/>
          </a:bodyPr>
          <a:lstStyle/>
          <a:p>
            <a:pPr marL="171450" indent="-171450" algn="l">
              <a:buFont typeface="Arial" panose="020B0604020202020204" pitchFamily="34" charset="0"/>
              <a:buChar char="•"/>
            </a:pPr>
            <a:r>
              <a:rPr lang="en-GB" sz="1200" b="0" i="0" u="none" strike="noStrike" baseline="0" dirty="0">
                <a:solidFill>
                  <a:srgbClr val="1A1A18"/>
                </a:solidFill>
              </a:rPr>
              <a:t>Excellent source for contemporary and cultural history in high-quality digitization. </a:t>
            </a:r>
          </a:p>
          <a:p>
            <a:pPr marL="171450" indent="-171450" algn="l">
              <a:buFont typeface="Arial" panose="020B0604020202020204" pitchFamily="34" charset="0"/>
              <a:buChar char="•"/>
            </a:pPr>
            <a:r>
              <a:rPr lang="en-GB" sz="1200" b="0" i="0" u="none" strike="noStrike" baseline="0" dirty="0">
                <a:solidFill>
                  <a:srgbClr val="1A1A18"/>
                </a:solidFill>
              </a:rPr>
              <a:t>New systematic access options to material not previously indexed</a:t>
            </a:r>
          </a:p>
          <a:p>
            <a:pPr marL="171450" indent="-171450" algn="l">
              <a:buFont typeface="Arial" panose="020B0604020202020204" pitchFamily="34" charset="0"/>
              <a:buChar char="•"/>
            </a:pPr>
            <a:r>
              <a:rPr lang="en-GB" sz="1200" b="0" i="0" u="none" strike="noStrike" baseline="0" dirty="0">
                <a:solidFill>
                  <a:srgbClr val="1A1A18"/>
                </a:solidFill>
              </a:rPr>
              <a:t>Complete collection – illegible pages and missing pages or issues are replaced. </a:t>
            </a:r>
          </a:p>
          <a:p>
            <a:pPr marL="171450" indent="-171450" algn="l">
              <a:buFont typeface="Arial" panose="020B0604020202020204" pitchFamily="34" charset="0"/>
              <a:buChar char="•"/>
            </a:pPr>
            <a:r>
              <a:rPr lang="en-GB" sz="1200" b="0" i="0" u="none" strike="noStrike" baseline="0" dirty="0">
                <a:solidFill>
                  <a:srgbClr val="1A1A18"/>
                </a:solidFill>
              </a:rPr>
              <a:t>Full text search, navigation via electronic lists of contents, calendar function. </a:t>
            </a:r>
          </a:p>
          <a:p>
            <a:pPr marL="171450" indent="-171450" algn="l">
              <a:buFont typeface="Arial" panose="020B0604020202020204" pitchFamily="34" charset="0"/>
              <a:buChar char="•"/>
            </a:pPr>
            <a:r>
              <a:rPr lang="en-GB" sz="1200" b="0" i="0" u="none" strike="noStrike" baseline="0" dirty="0">
                <a:solidFill>
                  <a:srgbClr val="1A1A18"/>
                </a:solidFill>
              </a:rPr>
              <a:t>Offers non-restrictive DRM allowing for an unlimited number of simultaneous users on campus or at an institution.</a:t>
            </a:r>
          </a:p>
          <a:p>
            <a:pPr algn="l"/>
            <a:endParaRPr lang="de-DE" sz="1200" b="0" i="0" u="none" strike="noStrike" baseline="0" dirty="0">
              <a:solidFill>
                <a:srgbClr val="1A1A18"/>
              </a:solidFill>
            </a:endParaRPr>
          </a:p>
          <a:p>
            <a:pPr algn="l"/>
            <a:r>
              <a:rPr lang="de-DE" sz="1200" b="0" i="0" u="none" strike="noStrike" baseline="0" dirty="0">
                <a:solidFill>
                  <a:srgbClr val="1A1A18"/>
                </a:solidFill>
              </a:rPr>
              <a:t>The </a:t>
            </a:r>
            <a:r>
              <a:rPr lang="de-DE" sz="1200" b="0" i="0" u="none" strike="noStrike" baseline="0" dirty="0" err="1">
                <a:solidFill>
                  <a:srgbClr val="1A1A18"/>
                </a:solidFill>
              </a:rPr>
              <a:t>research</a:t>
            </a:r>
            <a:r>
              <a:rPr lang="de-DE" sz="1200" b="0" i="0" u="none" strike="noStrike" baseline="0" dirty="0">
                <a:solidFill>
                  <a:srgbClr val="1A1A18"/>
                </a:solidFill>
              </a:rPr>
              <a:t> </a:t>
            </a:r>
            <a:r>
              <a:rPr lang="de-DE" sz="1200" b="0" i="0" u="none" strike="noStrike" baseline="0" dirty="0" err="1">
                <a:solidFill>
                  <a:srgbClr val="1A1A18"/>
                </a:solidFill>
              </a:rPr>
              <a:t>database</a:t>
            </a:r>
            <a:r>
              <a:rPr lang="de-DE" sz="1200" b="0" i="0" u="none" strike="noStrike" baseline="0" dirty="0">
                <a:solidFill>
                  <a:srgbClr val="1A1A18"/>
                </a:solidFill>
              </a:rPr>
              <a:t> </a:t>
            </a:r>
            <a:r>
              <a:rPr lang="de-DE" sz="1200" b="0" i="1" u="none" strike="noStrike" baseline="0" dirty="0">
                <a:solidFill>
                  <a:srgbClr val="1A1A18"/>
                </a:solidFill>
              </a:rPr>
              <a:t>Vossische Zeitung Online. </a:t>
            </a:r>
            <a:r>
              <a:rPr lang="en-GB" sz="1200" b="0" i="1" u="none" strike="noStrike" baseline="0" dirty="0">
                <a:solidFill>
                  <a:srgbClr val="1A1A18"/>
                </a:solidFill>
              </a:rPr>
              <a:t>1918–1934 </a:t>
            </a:r>
            <a:r>
              <a:rPr lang="en-GB" sz="1200" b="0" i="0" u="none" strike="noStrike" baseline="0" dirty="0">
                <a:solidFill>
                  <a:srgbClr val="1A1A18"/>
                </a:solidFill>
              </a:rPr>
              <a:t>contains approximately 10,500 issues of the oldest and most renowned Berlin daily newspaper, with a total of some 127,000 full text pages. All issues published from the year 1918 until the newspaper was closed down in 1934, including the supplements, have been arranged and prepared for the online edition, and gaps have been filled.</a:t>
            </a:r>
            <a:endParaRPr lang="en-GB" sz="1200" dirty="0"/>
          </a:p>
        </p:txBody>
      </p:sp>
      <p:pic>
        <p:nvPicPr>
          <p:cNvPr id="26626" name="Picture 2" descr="Vossische Zeitung 1918–1934 Online">
            <a:extLst>
              <a:ext uri="{FF2B5EF4-FFF2-40B4-BE49-F238E27FC236}">
                <a16:creationId xmlns:a16="http://schemas.microsoft.com/office/drawing/2014/main" id="{3925C0D5-4F04-2DA4-EFE7-690285ABAB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885" y="1021922"/>
            <a:ext cx="1801856" cy="180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70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29523"/>
            <a:ext cx="8746048" cy="184666"/>
          </a:xfrm>
          <a:prstGeom prst="rect">
            <a:avLst/>
          </a:prstGeom>
          <a:noFill/>
        </p:spPr>
        <p:txBody>
          <a:bodyPr wrap="square" lIns="0" tIns="0" rIns="0" bIns="0" rtlCol="0" anchor="t" anchorCtr="0">
            <a:spAutoFit/>
          </a:bodyPr>
          <a:lstStyle/>
          <a:p>
            <a:pPr algn="l"/>
            <a:r>
              <a:rPr lang="de-DE" sz="1200" b="1" i="0" u="none" strike="noStrike" baseline="0" dirty="0">
                <a:latin typeface="+mj-lt"/>
              </a:rPr>
              <a:t>Widerstand als „Hochverrat“</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3231654"/>
          </a:xfrm>
          <a:prstGeom prst="rect">
            <a:avLst/>
          </a:prstGeom>
          <a:noFill/>
        </p:spPr>
        <p:txBody>
          <a:bodyPr wrap="square" rtlCol="0">
            <a:spAutoFit/>
          </a:bodyPr>
          <a:lstStyle/>
          <a:p>
            <a:pPr marL="171450" indent="-171450" algn="l">
              <a:buFont typeface="Arial" panose="020B0604020202020204" pitchFamily="34" charset="0"/>
              <a:buChar char="•"/>
            </a:pPr>
            <a:r>
              <a:rPr lang="en-GB" sz="1200" b="0" i="0" dirty="0">
                <a:solidFill>
                  <a:srgbClr val="3B3D3F"/>
                </a:solidFill>
                <a:effectLst/>
              </a:rPr>
              <a:t>A unique source to study the resistance in NS Germany and the NS judiciary</a:t>
            </a:r>
          </a:p>
          <a:p>
            <a:pPr marL="171450" indent="-171450" algn="l">
              <a:buFont typeface="Arial" panose="020B0604020202020204" pitchFamily="34" charset="0"/>
              <a:buChar char="•"/>
            </a:pPr>
            <a:r>
              <a:rPr lang="en-GB" sz="1200" b="0" i="0" dirty="0">
                <a:solidFill>
                  <a:srgbClr val="3B3D3F"/>
                </a:solidFill>
                <a:effectLst/>
              </a:rPr>
              <a:t>Combines three sources on the topic in one database</a:t>
            </a:r>
          </a:p>
          <a:p>
            <a:pPr marL="171450" indent="-171450" algn="l">
              <a:buFont typeface="Arial" panose="020B0604020202020204" pitchFamily="34" charset="0"/>
              <a:buChar char="•"/>
            </a:pPr>
            <a:r>
              <a:rPr lang="en-GB" sz="1200" b="0" i="0" dirty="0">
                <a:solidFill>
                  <a:srgbClr val="3B3D3F"/>
                </a:solidFill>
                <a:effectLst/>
              </a:rPr>
              <a:t>Supplements the databases </a:t>
            </a:r>
            <a:r>
              <a:rPr lang="en-GB" sz="1200" b="0" i="1" dirty="0" err="1">
                <a:solidFill>
                  <a:srgbClr val="3B3D3F"/>
                </a:solidFill>
                <a:effectLst/>
              </a:rPr>
              <a:t>Stimmungs</a:t>
            </a:r>
            <a:r>
              <a:rPr lang="en-GB" sz="1200" b="0" i="1" dirty="0">
                <a:solidFill>
                  <a:srgbClr val="3B3D3F"/>
                </a:solidFill>
                <a:effectLst/>
              </a:rPr>
              <a:t>- und </a:t>
            </a:r>
            <a:r>
              <a:rPr lang="en-GB" sz="1200" b="0" i="1" dirty="0" err="1">
                <a:solidFill>
                  <a:srgbClr val="3B3D3F"/>
                </a:solidFill>
                <a:effectLst/>
              </a:rPr>
              <a:t>Lageberichte</a:t>
            </a:r>
            <a:r>
              <a:rPr lang="en-GB" sz="1200" b="0" i="0" dirty="0">
                <a:solidFill>
                  <a:srgbClr val="3B3D3F"/>
                </a:solidFill>
                <a:effectLst/>
              </a:rPr>
              <a:t> and </a:t>
            </a:r>
            <a:r>
              <a:rPr lang="en-GB" sz="1200" b="0" i="1" dirty="0" err="1">
                <a:solidFill>
                  <a:srgbClr val="3B3D3F"/>
                </a:solidFill>
                <a:effectLst/>
              </a:rPr>
              <a:t>Tarnschriften</a:t>
            </a:r>
            <a:r>
              <a:rPr lang="en-GB" sz="1200" b="0" i="1" dirty="0">
                <a:solidFill>
                  <a:srgbClr val="3B3D3F"/>
                </a:solidFill>
                <a:effectLst/>
              </a:rPr>
              <a:t> 1933 bis 1945</a:t>
            </a:r>
            <a:endParaRPr lang="en-GB" sz="1200" b="0" i="0" dirty="0">
              <a:solidFill>
                <a:srgbClr val="3B3D3F"/>
              </a:solidFill>
              <a:effectLst/>
            </a:endParaRPr>
          </a:p>
          <a:p>
            <a:pPr marL="171450" indent="-171450" algn="l">
              <a:buFont typeface="Arial" panose="020B0604020202020204" pitchFamily="34" charset="0"/>
              <a:buChar char="•"/>
            </a:pPr>
            <a:r>
              <a:rPr lang="en-GB" sz="1200" b="0" i="0" dirty="0">
                <a:solidFill>
                  <a:srgbClr val="3B3D3F"/>
                </a:solidFill>
                <a:effectLst/>
              </a:rPr>
              <a:t>Non-restrictive DRM – allows for an unlimited number of simultaneous users campus- / institution-wide</a:t>
            </a:r>
          </a:p>
          <a:p>
            <a:pPr algn="l"/>
            <a:endParaRPr lang="en-GB" sz="1200" dirty="0">
              <a:solidFill>
                <a:srgbClr val="3B3D3F"/>
              </a:solidFill>
            </a:endParaRPr>
          </a:p>
          <a:p>
            <a:pPr algn="l"/>
            <a:endParaRPr lang="en-GB" sz="1200" b="0" i="0" dirty="0">
              <a:solidFill>
                <a:srgbClr val="3B3D3F"/>
              </a:solidFill>
              <a:effectLst/>
            </a:endParaRPr>
          </a:p>
          <a:p>
            <a:pPr algn="l"/>
            <a:r>
              <a:rPr lang="en-GB" sz="1200" b="0" i="0" dirty="0">
                <a:solidFill>
                  <a:srgbClr val="3B3D3F"/>
                </a:solidFill>
                <a:effectLst/>
              </a:rPr>
              <a:t>Political resistance to National Socialism was defined by the judicial system of the “Third Reich” as high treason. Indictments and verdicts of cases brought before the various central courts are therefore an important source of information on the history of the German resistance. The database combines indictments and cases brought before the </a:t>
            </a:r>
            <a:r>
              <a:rPr lang="en-GB" sz="1200" b="0" i="0" dirty="0" err="1">
                <a:solidFill>
                  <a:srgbClr val="3B3D3F"/>
                </a:solidFill>
                <a:effectLst/>
              </a:rPr>
              <a:t>Reichsgericht</a:t>
            </a:r>
            <a:r>
              <a:rPr lang="en-GB" sz="1200" b="0" i="0" dirty="0">
                <a:solidFill>
                  <a:srgbClr val="3B3D3F"/>
                </a:solidFill>
                <a:effectLst/>
              </a:rPr>
              <a:t>, </a:t>
            </a:r>
            <a:r>
              <a:rPr lang="en-GB" sz="1200" b="0" i="0" dirty="0" err="1">
                <a:solidFill>
                  <a:srgbClr val="3B3D3F"/>
                </a:solidFill>
                <a:effectLst/>
              </a:rPr>
              <a:t>Volksgerichtshof</a:t>
            </a:r>
            <a:r>
              <a:rPr lang="en-GB" sz="1200" b="0" i="0" dirty="0">
                <a:solidFill>
                  <a:srgbClr val="3B3D3F"/>
                </a:solidFill>
                <a:effectLst/>
              </a:rPr>
              <a:t>, </a:t>
            </a:r>
            <a:r>
              <a:rPr lang="en-GB" sz="1200" b="0" i="0" dirty="0" err="1">
                <a:solidFill>
                  <a:srgbClr val="3B3D3F"/>
                </a:solidFill>
                <a:effectLst/>
              </a:rPr>
              <a:t>Reichskriegsgericht</a:t>
            </a:r>
            <a:r>
              <a:rPr lang="en-GB" sz="1200" b="0" i="0" dirty="0">
                <a:solidFill>
                  <a:srgbClr val="3B3D3F"/>
                </a:solidFill>
                <a:effectLst/>
              </a:rPr>
              <a:t>, and trails against Austrians in Vienna and Graz. Additionally, the database contains the political writing and letters of Carl Friedrich </a:t>
            </a:r>
            <a:r>
              <a:rPr lang="en-GB" sz="1200" b="0" i="0" dirty="0" err="1">
                <a:solidFill>
                  <a:srgbClr val="3B3D3F"/>
                </a:solidFill>
                <a:effectLst/>
              </a:rPr>
              <a:t>Goerdeler</a:t>
            </a:r>
            <a:r>
              <a:rPr lang="en-GB" sz="1200" b="0" i="0" dirty="0">
                <a:solidFill>
                  <a:srgbClr val="3B3D3F"/>
                </a:solidFill>
                <a:effectLst/>
              </a:rPr>
              <a:t>.</a:t>
            </a:r>
            <a:endParaRPr lang="en-GB" sz="1200" dirty="0"/>
          </a:p>
        </p:txBody>
      </p:sp>
      <p:pic>
        <p:nvPicPr>
          <p:cNvPr id="3074" name="Picture 2" descr="database: Widerstand als „Hochverrat“">
            <a:extLst>
              <a:ext uri="{FF2B5EF4-FFF2-40B4-BE49-F238E27FC236}">
                <a16:creationId xmlns:a16="http://schemas.microsoft.com/office/drawing/2014/main" id="{45D930E8-5757-4193-B759-4926C9BCFB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885" y="1018895"/>
            <a:ext cx="1804883" cy="1804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140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4AA8809-5A2D-E719-C76E-C510267DDAAC}"/>
              </a:ext>
            </a:extLst>
          </p:cNvPr>
          <p:cNvSpPr>
            <a:spLocks noGrp="1"/>
          </p:cNvSpPr>
          <p:nvPr>
            <p:ph type="title"/>
          </p:nvPr>
        </p:nvSpPr>
        <p:spPr/>
        <p:txBody>
          <a:bodyPr>
            <a:normAutofit/>
          </a:bodyPr>
          <a:lstStyle/>
          <a:p>
            <a:r>
              <a:rPr lang="de-DE" dirty="0"/>
              <a:t>De Gruyter Databases 2023</a:t>
            </a:r>
            <a:br>
              <a:rPr lang="de-DE" dirty="0"/>
            </a:br>
            <a:br>
              <a:rPr lang="de-DE" dirty="0"/>
            </a:br>
            <a:r>
              <a:rPr lang="en-GB" sz="2400" u="none" strike="noStrike" dirty="0">
                <a:effectLst/>
              </a:rPr>
              <a:t>Jewish Studies</a:t>
            </a:r>
            <a:br>
              <a:rPr lang="en-GB" sz="2400" b="0" i="0" u="none" strike="noStrike" dirty="0">
                <a:solidFill>
                  <a:srgbClr val="000000"/>
                </a:solidFill>
                <a:effectLst/>
                <a:latin typeface="Calibri" panose="020F0502020204030204" pitchFamily="34" charset="0"/>
              </a:rPr>
            </a:br>
            <a:endParaRPr lang="de-DE" dirty="0"/>
          </a:p>
        </p:txBody>
      </p:sp>
    </p:spTree>
    <p:extLst>
      <p:ext uri="{BB962C8B-B14F-4D97-AF65-F5344CB8AC3E}">
        <p14:creationId xmlns:p14="http://schemas.microsoft.com/office/powerpoint/2010/main" val="144323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C36DCDF-A496-8167-915E-F2370CEFCF97}"/>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rgbClr val="FFFFFF">
              <a:alpha val="43137"/>
            </a:srgb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157449"/>
            <a:ext cx="8746048" cy="338554"/>
          </a:xfrm>
          <a:prstGeom prst="rect">
            <a:avLst/>
          </a:prstGeom>
          <a:noFill/>
        </p:spPr>
        <p:txBody>
          <a:bodyPr wrap="square" lIns="0" tIns="0" rIns="0" bIns="0" rtlCol="0" anchor="t" anchorCtr="0">
            <a:spAutoFit/>
          </a:bodyPr>
          <a:lstStyle/>
          <a:p>
            <a:pPr algn="l"/>
            <a:r>
              <a:rPr lang="en-GB" sz="1200" b="1" i="0" u="none" strike="noStrike" baseline="0" dirty="0">
                <a:solidFill>
                  <a:srgbClr val="12120D"/>
                </a:solidFill>
                <a:latin typeface="+mj-lt"/>
              </a:rPr>
              <a:t>ABJ– DEUTSCHSPRACHIGES JUDENTUM ONLINE </a:t>
            </a:r>
            <a:r>
              <a:rPr lang="de-DE" sz="1200" b="0" i="0" u="none" strike="noStrike" baseline="0" dirty="0">
                <a:solidFill>
                  <a:srgbClr val="12120D"/>
                </a:solidFill>
                <a:latin typeface="+mj-lt"/>
              </a:rPr>
              <a:t>Bio-bibliographische Sammlung, 18.–20. Jh. </a:t>
            </a:r>
          </a:p>
          <a:p>
            <a:pPr algn="l"/>
            <a:r>
              <a:rPr lang="en-GB" sz="1000" i="0" u="none" strike="noStrike" baseline="0" dirty="0">
                <a:solidFill>
                  <a:srgbClr val="12120D"/>
                </a:solidFill>
                <a:latin typeface="+mj-lt"/>
              </a:rPr>
              <a:t>[Archiv Bibliographia Judaica – German Jewry Online: Biobibliographical collection, 18th to the 20th centuries]</a:t>
            </a:r>
            <a:endParaRPr lang="de-DE" sz="1000" dirty="0">
              <a:latin typeface="+mj-lt"/>
              <a:cs typeface="Gotham Medium" pitchFamily="2" charset="0"/>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89118" y="3909255"/>
            <a:ext cx="2022641" cy="1146771"/>
          </a:xfrm>
          <a:prstGeom prst="rect">
            <a:avLst/>
          </a:prstGeom>
          <a:solidFill>
            <a:srgbClr val="F6F6F8"/>
          </a:solidFill>
        </p:spPr>
        <p:txBody>
          <a:bodyPr wrap="square" lIns="306000" tIns="324000" rIns="306000" bIns="324000" rtlCol="0" anchor="t" anchorCtr="0">
            <a:spAutoFit/>
          </a:bodyPr>
          <a:lstStyle/>
          <a:p>
            <a:pPr algn="l"/>
            <a:r>
              <a:rPr lang="en-GB" sz="800" b="0" i="0" u="none" strike="noStrike" baseline="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pic>
        <p:nvPicPr>
          <p:cNvPr id="3" name="Picture 2">
            <a:extLst>
              <a:ext uri="{FF2B5EF4-FFF2-40B4-BE49-F238E27FC236}">
                <a16:creationId xmlns:a16="http://schemas.microsoft.com/office/drawing/2014/main" id="{955D10BB-A61B-5D46-2668-D79739C893BC}"/>
              </a:ext>
            </a:extLst>
          </p:cNvPr>
          <p:cNvPicPr>
            <a:picLocks noChangeAspect="1"/>
          </p:cNvPicPr>
          <p:nvPr/>
        </p:nvPicPr>
        <p:blipFill>
          <a:blip r:embed="rId4"/>
          <a:stretch>
            <a:fillRect/>
          </a:stretch>
        </p:blipFill>
        <p:spPr>
          <a:xfrm>
            <a:off x="368201" y="1023578"/>
            <a:ext cx="1786030" cy="1786030"/>
          </a:xfrm>
          <a:prstGeom prst="rect">
            <a:avLst/>
          </a:prstGeom>
        </p:spPr>
      </p:pic>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954107"/>
          </a:xfrm>
          <a:prstGeom prst="rect">
            <a:avLst/>
          </a:prstGeom>
          <a:noFill/>
        </p:spPr>
        <p:txBody>
          <a:bodyPr wrap="square">
            <a:spAutoFit/>
          </a:bodyPr>
          <a:lstStyle/>
          <a:p>
            <a:pPr algn="l"/>
            <a:r>
              <a:rPr lang="en-GB" sz="800" b="1" i="0" u="none" strike="noStrike" baseline="0" dirty="0">
                <a:solidFill>
                  <a:srgbClr val="12120D"/>
                </a:solidFill>
                <a:latin typeface="Gotham-Bold" pitchFamily="50" charset="0"/>
              </a:rPr>
              <a:t>LANGUAGE OF PUBLICATION </a:t>
            </a:r>
            <a:r>
              <a:rPr lang="en-GB" sz="800" b="0" i="0" u="none" strike="noStrike" baseline="0" dirty="0">
                <a:solidFill>
                  <a:srgbClr val="12120D"/>
                </a:solidFill>
                <a:latin typeface="Gotham-Book" pitchFamily="50" charset="0"/>
              </a:rPr>
              <a:t>German</a:t>
            </a:r>
          </a:p>
          <a:p>
            <a:pPr algn="l"/>
            <a:r>
              <a:rPr lang="en-GB" sz="800" b="1" i="0" u="none" strike="noStrike" baseline="0" dirty="0">
                <a:solidFill>
                  <a:srgbClr val="12120D"/>
                </a:solidFill>
                <a:latin typeface="Gotham-Bold" pitchFamily="50" charset="0"/>
              </a:rPr>
              <a:t>USER INTERFACE </a:t>
            </a:r>
            <a:r>
              <a:rPr lang="en-GB" sz="800" b="0" i="0" u="none" strike="noStrike" baseline="0" dirty="0">
                <a:solidFill>
                  <a:srgbClr val="12120D"/>
                </a:solidFill>
                <a:latin typeface="Gotham-Book" pitchFamily="50" charset="0"/>
              </a:rPr>
              <a:t>German, English</a:t>
            </a:r>
          </a:p>
          <a:p>
            <a:pPr algn="l"/>
            <a:r>
              <a:rPr lang="en-GB" sz="800" b="1" i="0" u="none" strike="noStrike" baseline="0" dirty="0">
                <a:solidFill>
                  <a:srgbClr val="12120D"/>
                </a:solidFill>
                <a:latin typeface="Gotham-Bold" pitchFamily="50" charset="0"/>
              </a:rPr>
              <a:t>SUBJECT AREAS </a:t>
            </a:r>
            <a:r>
              <a:rPr lang="en-GB" sz="800" b="0" i="0" u="none" strike="noStrike" baseline="0" dirty="0">
                <a:solidFill>
                  <a:srgbClr val="12120D"/>
                </a:solidFill>
                <a:latin typeface="Gotham-Book" pitchFamily="50" charset="0"/>
              </a:rPr>
              <a:t>German-Jewish History; Modern</a:t>
            </a:r>
          </a:p>
          <a:p>
            <a:pPr algn="l"/>
            <a:r>
              <a:rPr lang="en-GB" sz="800" b="0" i="0" u="none" strike="noStrike" baseline="0" dirty="0">
                <a:solidFill>
                  <a:srgbClr val="12120D"/>
                </a:solidFill>
                <a:latin typeface="Gotham-Book" pitchFamily="50" charset="0"/>
              </a:rPr>
              <a:t>Jewish Literature</a:t>
            </a:r>
          </a:p>
          <a:p>
            <a:pPr algn="l"/>
            <a:r>
              <a:rPr lang="en-GB" sz="800" b="1" i="0" u="none" strike="noStrike" baseline="0" dirty="0">
                <a:solidFill>
                  <a:srgbClr val="12120D"/>
                </a:solidFill>
                <a:latin typeface="Gotham-Bold" pitchFamily="50" charset="0"/>
              </a:rPr>
              <a:t>READERSHIP </a:t>
            </a:r>
            <a:r>
              <a:rPr lang="en-GB" sz="800" b="0" i="0" u="none" strike="noStrike" baseline="0" dirty="0">
                <a:solidFill>
                  <a:srgbClr val="12120D"/>
                </a:solidFill>
                <a:latin typeface="Gotham-Book" pitchFamily="50" charset="0"/>
              </a:rPr>
              <a:t>Academics interested in German-</a:t>
            </a:r>
          </a:p>
          <a:p>
            <a:pPr algn="l"/>
            <a:r>
              <a:rPr lang="en-GB" sz="800" b="0" i="0" u="none" strike="noStrike" baseline="0" dirty="0">
                <a:solidFill>
                  <a:srgbClr val="12120D"/>
                </a:solidFill>
                <a:latin typeface="Gotham-Book" pitchFamily="50" charset="0"/>
              </a:rPr>
              <a:t>Jewish history and culture, e.g. scholars of German</a:t>
            </a:r>
          </a:p>
          <a:p>
            <a:pPr algn="l"/>
            <a:r>
              <a:rPr lang="en-GB" sz="800" b="0" i="0" u="none" strike="noStrike" baseline="0" dirty="0">
                <a:solidFill>
                  <a:srgbClr val="12120D"/>
                </a:solidFill>
                <a:latin typeface="Gotham-Book" pitchFamily="50" charset="0"/>
              </a:rPr>
              <a:t>Studies, History and Theology, Rabbis</a:t>
            </a:r>
            <a:endParaRPr lang="en-GB" dirty="0"/>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3323987"/>
          </a:xfrm>
          <a:prstGeom prst="rect">
            <a:avLst/>
          </a:prstGeom>
          <a:noFill/>
        </p:spPr>
        <p:txBody>
          <a:bodyPr wrap="square" rtlCol="0">
            <a:spAutoFit/>
          </a:bodyPr>
          <a:lstStyle/>
          <a:p>
            <a:pPr marL="171450" indent="-171450" algn="l">
              <a:buFont typeface="Arial" panose="020B0604020202020204" pitchFamily="34" charset="0"/>
              <a:buChar char="•"/>
            </a:pPr>
            <a:r>
              <a:rPr lang="en-GB" sz="1000" b="0" i="0" u="none" strike="noStrike" baseline="0" dirty="0">
                <a:solidFill>
                  <a:srgbClr val="1A1A18"/>
                </a:solidFill>
              </a:rPr>
              <a:t>An indispensable research tool for anyone working on German-Jewish history and culture. </a:t>
            </a:r>
          </a:p>
          <a:p>
            <a:pPr marL="171450" indent="-171450" algn="l">
              <a:buFont typeface="Arial" panose="020B0604020202020204" pitchFamily="34" charset="0"/>
              <a:buChar char="•"/>
            </a:pPr>
            <a:r>
              <a:rPr lang="en-GB" sz="1000" b="0" i="0" u="none" strike="noStrike" baseline="0" dirty="0">
                <a:solidFill>
                  <a:srgbClr val="1A1A18"/>
                </a:solidFill>
              </a:rPr>
              <a:t>An impressive archive of German-speaking Judaism and its written heritage.</a:t>
            </a:r>
          </a:p>
          <a:p>
            <a:pPr marL="171450" indent="-171450" algn="l">
              <a:buFont typeface="Arial" panose="020B0604020202020204" pitchFamily="34" charset="0"/>
              <a:buChar char="•"/>
            </a:pPr>
            <a:r>
              <a:rPr lang="en-GB" sz="1000" b="0" i="0" u="none" strike="noStrike" baseline="0" dirty="0">
                <a:solidFill>
                  <a:srgbClr val="1A1A18"/>
                </a:solidFill>
              </a:rPr>
              <a:t>Biographical data on more than 15,000 German-Jewish figures from all areas and walks of life (5,000 entries will be added in 2022), including links to bibliographical information on 250,000 scanned index cards.</a:t>
            </a:r>
          </a:p>
          <a:p>
            <a:pPr marL="171450" indent="-171450" algn="l">
              <a:buFont typeface="Arial" panose="020B0604020202020204" pitchFamily="34" charset="0"/>
              <a:buChar char="•"/>
            </a:pPr>
            <a:r>
              <a:rPr lang="en-GB" sz="1000" b="0" i="0" u="none" strike="noStrike" baseline="0" dirty="0">
                <a:solidFill>
                  <a:srgbClr val="1A1A18"/>
                </a:solidFill>
              </a:rPr>
              <a:t>Contains the complete 21-volume </a:t>
            </a:r>
            <a:r>
              <a:rPr lang="en-GB" sz="1000" b="0" i="1" u="none" strike="noStrike" baseline="0" dirty="0">
                <a:solidFill>
                  <a:srgbClr val="1A1A18"/>
                </a:solidFill>
              </a:rPr>
              <a:t>Lexikon deutsch-jüdischer Autoren </a:t>
            </a:r>
            <a:r>
              <a:rPr lang="en-GB" sz="1000" b="0" i="0" u="none" strike="noStrike" baseline="0" dirty="0">
                <a:solidFill>
                  <a:srgbClr val="1A1A18"/>
                </a:solidFill>
              </a:rPr>
              <a:t>(Encyclopedia of German-Jewish Authors) including extensive biographical information on 1,300 selected authors.</a:t>
            </a:r>
          </a:p>
          <a:p>
            <a:pPr marL="171450" indent="-171450" algn="l">
              <a:buFont typeface="Arial" panose="020B0604020202020204" pitchFamily="34" charset="0"/>
              <a:buChar char="•"/>
            </a:pPr>
            <a:r>
              <a:rPr lang="en-GB" sz="1000" b="0" i="0" u="none" strike="noStrike" baseline="0" dirty="0">
                <a:solidFill>
                  <a:srgbClr val="1A1A18"/>
                </a:solidFill>
              </a:rPr>
              <a:t>Includes figures from the 18th to 20th centuries with a focus on the late 19th century/first half of the 20th century.</a:t>
            </a:r>
          </a:p>
          <a:p>
            <a:pPr marL="171450" indent="-171450" algn="l">
              <a:buFont typeface="Arial" panose="020B0604020202020204" pitchFamily="34" charset="0"/>
              <a:buChar char="•"/>
            </a:pPr>
            <a:r>
              <a:rPr lang="de-DE" sz="1000" b="0" i="0" u="none" strike="noStrike" baseline="0" dirty="0">
                <a:solidFill>
                  <a:srgbClr val="1A1A18"/>
                </a:solidFill>
              </a:rPr>
              <a:t>Supplements the </a:t>
            </a:r>
            <a:r>
              <a:rPr lang="de-DE" sz="1000" b="0" i="1" u="none" strike="noStrike" baseline="0" dirty="0">
                <a:solidFill>
                  <a:srgbClr val="1A1A18"/>
                </a:solidFill>
              </a:rPr>
              <a:t>Deutsch-jüdische Quellen aus </a:t>
            </a:r>
            <a:r>
              <a:rPr lang="en-GB" sz="1000" b="0" i="1" u="none" strike="noStrike" baseline="0" dirty="0">
                <a:solidFill>
                  <a:srgbClr val="1A1A18"/>
                </a:solidFill>
              </a:rPr>
              <a:t>Palästina/Israel </a:t>
            </a:r>
            <a:r>
              <a:rPr lang="en-GB" sz="1000" b="0" i="0" u="none" strike="noStrike" baseline="0" dirty="0">
                <a:solidFill>
                  <a:srgbClr val="1A1A18"/>
                </a:solidFill>
              </a:rPr>
              <a:t>(German-Jewish Sources from </a:t>
            </a:r>
            <a:r>
              <a:rPr lang="de-DE" sz="1000" b="0" i="0" u="none" strike="noStrike" baseline="0" dirty="0">
                <a:solidFill>
                  <a:srgbClr val="1A1A18"/>
                </a:solidFill>
              </a:rPr>
              <a:t>Palestine/Israel), </a:t>
            </a:r>
            <a:r>
              <a:rPr lang="de-DE" sz="1000" b="0" i="1" u="none" strike="noStrike" baseline="0" dirty="0">
                <a:solidFill>
                  <a:srgbClr val="1A1A18"/>
                </a:solidFill>
              </a:rPr>
              <a:t>Vossische Zeitung Online. 1918–1934 </a:t>
            </a:r>
            <a:r>
              <a:rPr lang="de-DE" sz="1000" b="0" i="0" u="none" strike="noStrike" baseline="0" dirty="0">
                <a:solidFill>
                  <a:srgbClr val="1A1A18"/>
                </a:solidFill>
              </a:rPr>
              <a:t>and </a:t>
            </a:r>
            <a:r>
              <a:rPr lang="de-DE" sz="1000" b="0" i="1" u="none" strike="noStrike" baseline="0" dirty="0">
                <a:solidFill>
                  <a:srgbClr val="1A1A18"/>
                </a:solidFill>
              </a:rPr>
              <a:t>Klemperer Online. Tagebücher </a:t>
            </a:r>
            <a:r>
              <a:rPr lang="en-GB" sz="1000" b="0" i="1" u="none" strike="noStrike" baseline="0" dirty="0">
                <a:solidFill>
                  <a:srgbClr val="1A1A18"/>
                </a:solidFill>
              </a:rPr>
              <a:t>1918–1959 </a:t>
            </a:r>
            <a:r>
              <a:rPr lang="en-GB" sz="1000" b="0" i="0" u="none" strike="noStrike" baseline="0" dirty="0">
                <a:solidFill>
                  <a:srgbClr val="1A1A18"/>
                </a:solidFill>
              </a:rPr>
              <a:t>databases.</a:t>
            </a:r>
          </a:p>
          <a:p>
            <a:pPr algn="l"/>
            <a:endParaRPr lang="en-GB" sz="1000" b="0" i="0" u="none" strike="noStrike" baseline="0" dirty="0">
              <a:solidFill>
                <a:srgbClr val="1A1A18"/>
              </a:solidFill>
            </a:endParaRPr>
          </a:p>
          <a:p>
            <a:pPr algn="l"/>
            <a:r>
              <a:rPr lang="en-GB" sz="1000" b="0" i="0" u="none" strike="noStrike" baseline="0" dirty="0">
                <a:solidFill>
                  <a:srgbClr val="1A1A18"/>
                </a:solidFill>
              </a:rPr>
              <a:t>Non-restrictive DRM – allows for unlimited simultaneous users campus / institution-wide. This unique database assembles a large number of important documents on the German-Jewish tradition from the </a:t>
            </a:r>
            <a:r>
              <a:rPr lang="en-GB" sz="1000" b="0" i="1" u="none" strike="noStrike" baseline="0" dirty="0">
                <a:solidFill>
                  <a:srgbClr val="1A1A18"/>
                </a:solidFill>
              </a:rPr>
              <a:t>Bibliographia Judaica Archive </a:t>
            </a:r>
            <a:r>
              <a:rPr lang="en-GB" sz="1000" b="0" i="0" u="none" strike="noStrike" baseline="0" dirty="0">
                <a:solidFill>
                  <a:srgbClr val="1A1A18"/>
                </a:solidFill>
              </a:rPr>
              <a:t>in Frankfurt am Main. It allows targeted searches of biographical details of over 20,000 individuals with links to scanned index cards containing related bibliographical data. The collection includes writers, politicians, rabbis, and different intellectuals.</a:t>
            </a:r>
            <a:endParaRPr lang="en-GB" sz="1000" dirty="0"/>
          </a:p>
        </p:txBody>
      </p:sp>
    </p:spTree>
    <p:extLst>
      <p:ext uri="{BB962C8B-B14F-4D97-AF65-F5344CB8AC3E}">
        <p14:creationId xmlns:p14="http://schemas.microsoft.com/office/powerpoint/2010/main" val="2312416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4AA8809-5A2D-E719-C76E-C510267DDAAC}"/>
              </a:ext>
            </a:extLst>
          </p:cNvPr>
          <p:cNvSpPr>
            <a:spLocks noGrp="1"/>
          </p:cNvSpPr>
          <p:nvPr>
            <p:ph type="title"/>
          </p:nvPr>
        </p:nvSpPr>
        <p:spPr/>
        <p:txBody>
          <a:bodyPr>
            <a:normAutofit fontScale="90000"/>
          </a:bodyPr>
          <a:lstStyle/>
          <a:p>
            <a:r>
              <a:rPr lang="de-DE" dirty="0"/>
              <a:t>De Gruyter Databases 2023</a:t>
            </a:r>
            <a:br>
              <a:rPr lang="de-DE" dirty="0"/>
            </a:br>
            <a:br>
              <a:rPr lang="de-DE" dirty="0"/>
            </a:br>
            <a:r>
              <a:rPr lang="en-GB" sz="2400" u="none" strike="noStrike" dirty="0">
                <a:effectLst/>
              </a:rPr>
              <a:t>Architecture and Design</a:t>
            </a:r>
            <a:br>
              <a:rPr lang="en-GB" sz="2400" b="0" i="0" u="none" strike="noStrike" dirty="0">
                <a:solidFill>
                  <a:srgbClr val="000000"/>
                </a:solidFill>
                <a:effectLst/>
                <a:latin typeface="Calibri" panose="020F0502020204030204" pitchFamily="34" charset="0"/>
              </a:rPr>
            </a:br>
            <a:endParaRPr lang="de-DE" dirty="0"/>
          </a:p>
        </p:txBody>
      </p:sp>
    </p:spTree>
    <p:extLst>
      <p:ext uri="{BB962C8B-B14F-4D97-AF65-F5344CB8AC3E}">
        <p14:creationId xmlns:p14="http://schemas.microsoft.com/office/powerpoint/2010/main" val="1388285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184666"/>
          </a:xfrm>
          <a:prstGeom prst="rect">
            <a:avLst/>
          </a:prstGeom>
          <a:noFill/>
        </p:spPr>
        <p:txBody>
          <a:bodyPr wrap="square" lIns="0" tIns="0" rIns="0" bIns="0" rtlCol="0" anchor="t" anchorCtr="0">
            <a:spAutoFit/>
          </a:bodyPr>
          <a:lstStyle/>
          <a:p>
            <a:pPr algn="l"/>
            <a:r>
              <a:rPr lang="en-GB" sz="1200" b="1" i="0" u="none" strike="noStrike" baseline="0" dirty="0" err="1">
                <a:solidFill>
                  <a:srgbClr val="12120D"/>
                </a:solidFill>
                <a:latin typeface="+mj-lt"/>
              </a:rPr>
              <a:t>Handbuch</a:t>
            </a:r>
            <a:r>
              <a:rPr lang="en-GB" sz="1200" b="1" i="0" u="none" strike="noStrike" baseline="0" dirty="0">
                <a:solidFill>
                  <a:srgbClr val="12120D"/>
                </a:solidFill>
                <a:latin typeface="+mj-lt"/>
              </a:rPr>
              <a:t> des </a:t>
            </a:r>
            <a:r>
              <a:rPr lang="en-GB" sz="1200" b="1" i="0" u="none" strike="noStrike" baseline="0" dirty="0" err="1">
                <a:solidFill>
                  <a:srgbClr val="12120D"/>
                </a:solidFill>
                <a:latin typeface="+mj-lt"/>
              </a:rPr>
              <a:t>Antisemitismus</a:t>
            </a:r>
            <a:r>
              <a:rPr lang="en-GB" sz="1200" b="1" i="0" u="none" strike="noStrike" baseline="0" dirty="0">
                <a:solidFill>
                  <a:srgbClr val="12120D"/>
                </a:solidFill>
                <a:latin typeface="+mj-lt"/>
              </a:rPr>
              <a:t> Online</a:t>
            </a: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2708434"/>
          </a:xfrm>
          <a:prstGeom prst="rect">
            <a:avLst/>
          </a:prstGeom>
          <a:noFill/>
        </p:spPr>
        <p:txBody>
          <a:bodyPr wrap="square" rtlCol="0">
            <a:spAutoFit/>
          </a:bodyPr>
          <a:lstStyle/>
          <a:p>
            <a:pPr marL="171450" indent="-171450" algn="l">
              <a:buFont typeface="Arial" panose="020B0604020202020204" pitchFamily="34" charset="0"/>
              <a:buChar char="•"/>
            </a:pPr>
            <a:r>
              <a:rPr lang="en-GB" sz="1000" b="0" i="0" u="none" strike="noStrike" baseline="0" dirty="0">
                <a:solidFill>
                  <a:srgbClr val="1A1A18"/>
                </a:solidFill>
              </a:rPr>
              <a:t>Published by the renowned </a:t>
            </a:r>
            <a:r>
              <a:rPr lang="en-GB" sz="1000" b="0" i="0" u="none" strike="noStrike" baseline="0" dirty="0" err="1">
                <a:solidFill>
                  <a:srgbClr val="1A1A18"/>
                </a:solidFill>
              </a:rPr>
              <a:t>Center</a:t>
            </a:r>
            <a:r>
              <a:rPr lang="en-GB" sz="1000" b="0" i="0" u="none" strike="noStrike" baseline="0" dirty="0">
                <a:solidFill>
                  <a:srgbClr val="1A1A18"/>
                </a:solidFill>
              </a:rPr>
              <a:t> for Research </a:t>
            </a:r>
            <a:r>
              <a:rPr lang="de-DE" sz="1000" b="0" i="0" u="none" strike="noStrike" baseline="0" dirty="0">
                <a:solidFill>
                  <a:srgbClr val="1A1A18"/>
                </a:solidFill>
              </a:rPr>
              <a:t>on </a:t>
            </a:r>
            <a:r>
              <a:rPr lang="de-DE" sz="1000" b="0" i="0" u="none" strike="noStrike" baseline="0" dirty="0" err="1">
                <a:solidFill>
                  <a:srgbClr val="1A1A18"/>
                </a:solidFill>
              </a:rPr>
              <a:t>Antisemitism</a:t>
            </a:r>
            <a:r>
              <a:rPr lang="de-DE" sz="1000" b="0" i="0" u="none" strike="noStrike" baseline="0" dirty="0">
                <a:solidFill>
                  <a:srgbClr val="1A1A18"/>
                </a:solidFill>
              </a:rPr>
              <a:t> (Zentrum für Antisemitismusforschung, </a:t>
            </a:r>
            <a:r>
              <a:rPr lang="en-GB" sz="1000" b="0" i="0" u="none" strike="noStrike" baseline="0" dirty="0">
                <a:solidFill>
                  <a:srgbClr val="1A1A18"/>
                </a:solidFill>
              </a:rPr>
              <a:t>Berlin).</a:t>
            </a:r>
          </a:p>
          <a:p>
            <a:pPr marL="171450" indent="-171450" algn="l">
              <a:buFont typeface="Arial" panose="020B0604020202020204" pitchFamily="34" charset="0"/>
              <a:buChar char="•"/>
            </a:pPr>
            <a:r>
              <a:rPr lang="en-GB" sz="1000" b="0" i="0" u="none" strike="noStrike" baseline="0" dirty="0">
                <a:solidFill>
                  <a:srgbClr val="1A1A18"/>
                </a:solidFill>
              </a:rPr>
              <a:t>More than 2,200 entries in seven subject areas of the Handbook.</a:t>
            </a:r>
          </a:p>
          <a:p>
            <a:pPr marL="171450" indent="-171450" algn="l">
              <a:buFont typeface="Arial" panose="020B0604020202020204" pitchFamily="34" charset="0"/>
              <a:buChar char="•"/>
            </a:pPr>
            <a:r>
              <a:rPr lang="en-GB" sz="1000" b="0" i="0" u="none" strike="noStrike" baseline="0" dirty="0">
                <a:solidFill>
                  <a:srgbClr val="1A1A18"/>
                </a:solidFill>
              </a:rPr>
              <a:t>Subject-specific search and browsing functions, including people, places, terms, etc. </a:t>
            </a:r>
          </a:p>
          <a:p>
            <a:pPr marL="171450" indent="-171450" algn="l">
              <a:buFont typeface="Arial" panose="020B0604020202020204" pitchFamily="34" charset="0"/>
              <a:buChar char="•"/>
            </a:pPr>
            <a:r>
              <a:rPr lang="en-GB" sz="1000" b="0" i="0" u="none" strike="noStrike" baseline="0" dirty="0">
                <a:solidFill>
                  <a:srgbClr val="1A1A18"/>
                </a:solidFill>
              </a:rPr>
              <a:t>Supplements the following databases: </a:t>
            </a:r>
            <a:r>
              <a:rPr lang="en-GB" sz="1000" b="0" i="1" u="none" strike="noStrike" baseline="0" dirty="0">
                <a:solidFill>
                  <a:srgbClr val="1A1A18"/>
                </a:solidFill>
              </a:rPr>
              <a:t>Klemperer Online. </a:t>
            </a:r>
            <a:r>
              <a:rPr lang="en-GB" sz="1000" b="0" i="1" u="none" strike="noStrike" baseline="0" dirty="0" err="1">
                <a:solidFill>
                  <a:srgbClr val="1A1A18"/>
                </a:solidFill>
              </a:rPr>
              <a:t>Tagebücher</a:t>
            </a:r>
            <a:r>
              <a:rPr lang="en-GB" sz="1000" b="0" i="1" u="none" strike="noStrike" baseline="0" dirty="0">
                <a:solidFill>
                  <a:srgbClr val="1A1A18"/>
                </a:solidFill>
              </a:rPr>
              <a:t> 1918–1959</a:t>
            </a:r>
            <a:r>
              <a:rPr lang="en-GB" sz="1000" b="0" i="0" u="none" strike="noStrike" baseline="0" dirty="0">
                <a:solidFill>
                  <a:srgbClr val="1A1A18"/>
                </a:solidFill>
              </a:rPr>
              <a:t>, the </a:t>
            </a:r>
            <a:r>
              <a:rPr lang="en-GB" sz="1000" b="0" i="1" u="none" strike="noStrike" baseline="0" dirty="0" err="1">
                <a:solidFill>
                  <a:srgbClr val="1A1A18"/>
                </a:solidFill>
              </a:rPr>
              <a:t>Singerman</a:t>
            </a:r>
            <a:r>
              <a:rPr lang="en-GB" sz="1000" b="0" i="1" u="none" strike="noStrike" baseline="0" dirty="0">
                <a:solidFill>
                  <a:srgbClr val="1A1A18"/>
                </a:solidFill>
              </a:rPr>
              <a:t> Bibliography of Antisemitic Texts in English</a:t>
            </a:r>
            <a:r>
              <a:rPr lang="en-GB" sz="1000" b="0" i="0" u="none" strike="noStrike" baseline="0" dirty="0">
                <a:solidFill>
                  <a:srgbClr val="1A1A18"/>
                </a:solidFill>
              </a:rPr>
              <a:t>, </a:t>
            </a:r>
            <a:r>
              <a:rPr lang="en-GB" sz="1000" b="0" i="1" u="none" strike="noStrike" baseline="0" dirty="0">
                <a:solidFill>
                  <a:srgbClr val="1A1A18"/>
                </a:solidFill>
              </a:rPr>
              <a:t>Die </a:t>
            </a:r>
            <a:r>
              <a:rPr lang="de-DE" sz="1000" b="0" i="1" u="none" strike="noStrike" baseline="0" dirty="0">
                <a:solidFill>
                  <a:srgbClr val="1A1A18"/>
                </a:solidFill>
              </a:rPr>
              <a:t>Tagebücher von Joseph Goebbels Online </a:t>
            </a:r>
            <a:r>
              <a:rPr lang="de-DE" sz="1000" b="0" i="0" u="none" strike="noStrike" baseline="0" dirty="0">
                <a:solidFill>
                  <a:srgbClr val="1A1A18"/>
                </a:solidFill>
              </a:rPr>
              <a:t>und </a:t>
            </a:r>
            <a:r>
              <a:rPr lang="en-GB" sz="1000" b="0" i="0" u="none" strike="noStrike" baseline="0" dirty="0">
                <a:solidFill>
                  <a:srgbClr val="1A1A18"/>
                </a:solidFill>
              </a:rPr>
              <a:t>Hitler. </a:t>
            </a:r>
            <a:r>
              <a:rPr lang="en-GB" sz="1000" b="0" i="1" u="none" strike="noStrike" baseline="0" dirty="0" err="1">
                <a:solidFill>
                  <a:srgbClr val="1A1A18"/>
                </a:solidFill>
              </a:rPr>
              <a:t>Quellen</a:t>
            </a:r>
            <a:r>
              <a:rPr lang="en-GB" sz="1000" b="0" i="1" u="none" strike="noStrike" baseline="0" dirty="0">
                <a:solidFill>
                  <a:srgbClr val="1A1A18"/>
                </a:solidFill>
              </a:rPr>
              <a:t> 1924–45 Online.</a:t>
            </a:r>
          </a:p>
          <a:p>
            <a:pPr marL="171450" indent="-171450" algn="l">
              <a:buFont typeface="Arial" panose="020B0604020202020204" pitchFamily="34" charset="0"/>
              <a:buChar char="•"/>
            </a:pPr>
            <a:r>
              <a:rPr lang="en-GB" sz="1000" b="0" i="0" u="none" strike="noStrike" baseline="0" dirty="0">
                <a:solidFill>
                  <a:srgbClr val="1A1A18"/>
                </a:solidFill>
              </a:rPr>
              <a:t>Non-restrictive DRM – allows for an unlimited number of simultaneous users per campus or institution.</a:t>
            </a:r>
          </a:p>
          <a:p>
            <a:pPr algn="l"/>
            <a:endParaRPr lang="en-GB" sz="1000" b="0" i="0" u="none" strike="noStrike" baseline="0" dirty="0">
              <a:solidFill>
                <a:srgbClr val="1A1A18"/>
              </a:solidFill>
            </a:endParaRPr>
          </a:p>
          <a:p>
            <a:pPr algn="l"/>
            <a:r>
              <a:rPr lang="de-DE" sz="1000" b="0" i="0" u="none" strike="noStrike" baseline="0" dirty="0">
                <a:solidFill>
                  <a:srgbClr val="1A1A18"/>
                </a:solidFill>
              </a:rPr>
              <a:t>The </a:t>
            </a:r>
            <a:r>
              <a:rPr lang="de-DE" sz="1000" b="0" i="1" u="none" strike="noStrike" baseline="0" dirty="0">
                <a:solidFill>
                  <a:srgbClr val="1A1A18"/>
                </a:solidFill>
              </a:rPr>
              <a:t>Handbuch des Antisemitismus Online </a:t>
            </a:r>
            <a:r>
              <a:rPr lang="de-DE" sz="1000" b="0" i="0" u="none" strike="noStrike" baseline="0" dirty="0" err="1">
                <a:solidFill>
                  <a:srgbClr val="1A1A18"/>
                </a:solidFill>
              </a:rPr>
              <a:t>compiles</a:t>
            </a:r>
            <a:r>
              <a:rPr lang="de-DE" sz="1000" b="0" i="0" u="none" strike="noStrike" baseline="0" dirty="0">
                <a:solidFill>
                  <a:srgbClr val="1A1A18"/>
                </a:solidFill>
              </a:rPr>
              <a:t> </a:t>
            </a:r>
            <a:r>
              <a:rPr lang="en-GB" sz="1000" b="0" i="0" u="none" strike="noStrike" baseline="0" dirty="0">
                <a:solidFill>
                  <a:srgbClr val="1A1A18"/>
                </a:solidFill>
              </a:rPr>
              <a:t>the existing knowledge on antisemitism: this database contains all of the over 2,200 entries from the eight-volume </a:t>
            </a:r>
            <a:r>
              <a:rPr lang="en-GB" sz="1000" b="0" i="1" u="none" strike="noStrike" baseline="0" dirty="0" err="1">
                <a:solidFill>
                  <a:srgbClr val="1A1A18"/>
                </a:solidFill>
              </a:rPr>
              <a:t>Handbuch</a:t>
            </a:r>
            <a:r>
              <a:rPr lang="en-GB" sz="1000" b="0" i="1" u="none" strike="noStrike" baseline="0" dirty="0">
                <a:solidFill>
                  <a:srgbClr val="1A1A18"/>
                </a:solidFill>
              </a:rPr>
              <a:t> </a:t>
            </a:r>
            <a:r>
              <a:rPr lang="en-GB" sz="1000" b="0" i="0" u="none" strike="noStrike" baseline="0" dirty="0">
                <a:solidFill>
                  <a:srgbClr val="1A1A18"/>
                </a:solidFill>
              </a:rPr>
              <a:t>(2008–2015) and also provides users with new research functions. Its objective is to make knowledge about antisemitism accessible to anybody in academia or schools, media or politics who requires information about</a:t>
            </a:r>
          </a:p>
          <a:p>
            <a:pPr algn="l"/>
            <a:r>
              <a:rPr lang="en-GB" sz="1000" b="0" i="0" u="none" strike="noStrike" baseline="0" dirty="0">
                <a:solidFill>
                  <a:srgbClr val="1A1A18"/>
                </a:solidFill>
              </a:rPr>
              <a:t>prejudice against and stereotypes about Jews.</a:t>
            </a:r>
            <a:endParaRPr lang="en-GB" sz="1000" dirty="0"/>
          </a:p>
        </p:txBody>
      </p:sp>
      <p:pic>
        <p:nvPicPr>
          <p:cNvPr id="46082" name="Picture 2" descr="Handbuch des Antisemitismus Online">
            <a:extLst>
              <a:ext uri="{FF2B5EF4-FFF2-40B4-BE49-F238E27FC236}">
                <a16:creationId xmlns:a16="http://schemas.microsoft.com/office/drawing/2014/main" id="{3E6761AF-F45F-53D2-A4C4-5573DE976E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23577"/>
            <a:ext cx="1802821" cy="180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129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29523"/>
            <a:ext cx="8746048" cy="338554"/>
          </a:xfrm>
          <a:prstGeom prst="rect">
            <a:avLst/>
          </a:prstGeom>
          <a:noFill/>
        </p:spPr>
        <p:txBody>
          <a:bodyPr wrap="square" lIns="0" tIns="0" rIns="0" bIns="0" rtlCol="0" anchor="t" anchorCtr="0">
            <a:spAutoFit/>
          </a:bodyPr>
          <a:lstStyle/>
          <a:p>
            <a:pPr algn="l"/>
            <a:r>
              <a:rPr lang="de-DE" sz="1200" b="1" i="0" u="none" strike="noStrike" baseline="0" dirty="0">
                <a:latin typeface="+mj-lt"/>
              </a:rPr>
              <a:t>Deutsch-jüdische Quellen aus Palästina / Israel</a:t>
            </a:r>
          </a:p>
          <a:p>
            <a:pPr algn="l"/>
            <a:r>
              <a:rPr lang="en-GB" sz="1000" b="0" i="0" u="none" strike="noStrike" baseline="0" dirty="0" err="1">
                <a:solidFill>
                  <a:srgbClr val="1A1A18"/>
                </a:solidFill>
                <a:latin typeface="Gotham-Book" pitchFamily="50" charset="0"/>
              </a:rPr>
              <a:t>Bibliographie</a:t>
            </a:r>
            <a:r>
              <a:rPr lang="en-GB" sz="1000" b="0" i="0" u="none" strike="noStrike" baseline="0" dirty="0">
                <a:solidFill>
                  <a:srgbClr val="1A1A18"/>
                </a:solidFill>
                <a:latin typeface="Gotham-Book" pitchFamily="50" charset="0"/>
              </a:rPr>
              <a:t> und </a:t>
            </a:r>
            <a:r>
              <a:rPr lang="en-GB" sz="1000" b="0" i="0" u="none" strike="noStrike" baseline="0" dirty="0" err="1">
                <a:solidFill>
                  <a:srgbClr val="1A1A18"/>
                </a:solidFill>
                <a:latin typeface="Gotham-Book" pitchFamily="50" charset="0"/>
              </a:rPr>
              <a:t>ausgewählte</a:t>
            </a:r>
            <a:r>
              <a:rPr lang="en-GB" sz="1000" b="0" i="0" u="none" strike="noStrike" baseline="0" dirty="0">
                <a:solidFill>
                  <a:srgbClr val="1A1A18"/>
                </a:solidFill>
                <a:latin typeface="Gotham-Book" pitchFamily="50" charset="0"/>
              </a:rPr>
              <a:t> </a:t>
            </a:r>
            <a:r>
              <a:rPr lang="en-GB" sz="1000" b="0" i="0" u="none" strike="noStrike" baseline="0" dirty="0" err="1">
                <a:solidFill>
                  <a:srgbClr val="1A1A18"/>
                </a:solidFill>
                <a:latin typeface="Gotham-Book" pitchFamily="50" charset="0"/>
              </a:rPr>
              <a:t>Originalwerke</a:t>
            </a:r>
            <a:r>
              <a:rPr lang="en-GB" sz="1000" b="0" i="0" u="none" strike="noStrike" baseline="0" dirty="0">
                <a:solidFill>
                  <a:srgbClr val="1A1A18"/>
                </a:solidFill>
                <a:latin typeface="Gotham-Book" pitchFamily="50" charset="0"/>
              </a:rPr>
              <a:t> (1890–2000)</a:t>
            </a:r>
            <a:endParaRPr lang="en-GB" sz="10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3323987"/>
          </a:xfrm>
          <a:prstGeom prst="rect">
            <a:avLst/>
          </a:prstGeom>
          <a:noFill/>
        </p:spPr>
        <p:txBody>
          <a:bodyPr wrap="square" rtlCol="0">
            <a:spAutoFit/>
          </a:bodyPr>
          <a:lstStyle/>
          <a:p>
            <a:pPr marL="171450" indent="-171450" algn="l">
              <a:buFont typeface="Arial" panose="020B0604020202020204" pitchFamily="34" charset="0"/>
              <a:buChar char="•"/>
            </a:pPr>
            <a:r>
              <a:rPr lang="en-GB" sz="1000" b="0" i="0" u="none" strike="noStrike" baseline="0" dirty="0">
                <a:solidFill>
                  <a:srgbClr val="1A1A18"/>
                </a:solidFill>
              </a:rPr>
              <a:t>Top resource for everybody studying German-Jewish literature, history and culture, but also for students of the history of Zionism and Israel.</a:t>
            </a:r>
          </a:p>
          <a:p>
            <a:pPr marL="171450" indent="-171450" algn="l">
              <a:buFont typeface="Arial" panose="020B0604020202020204" pitchFamily="34" charset="0"/>
              <a:buChar char="•"/>
            </a:pPr>
            <a:r>
              <a:rPr lang="en-GB" sz="1000" b="0" i="0" u="none" strike="noStrike" baseline="0" dirty="0">
                <a:solidFill>
                  <a:srgbClr val="1A1A18"/>
                </a:solidFill>
              </a:rPr>
              <a:t>Ca. 1,500 bibliographic entries, of which ca. 250 of the most relevant and rare titles are linked to the original source in full text (ca. 25,000 pages).</a:t>
            </a:r>
          </a:p>
          <a:p>
            <a:pPr marL="171450" indent="-171450" algn="l">
              <a:buFont typeface="Arial" panose="020B0604020202020204" pitchFamily="34" charset="0"/>
              <a:buChar char="•"/>
            </a:pPr>
            <a:r>
              <a:rPr lang="en-GB" sz="1000" b="0" i="0" u="none" strike="noStrike" baseline="0" dirty="0">
                <a:solidFill>
                  <a:srgbClr val="1A1A18"/>
                </a:solidFill>
              </a:rPr>
              <a:t>The unique collection represents the cultural and intellectual realm of the German-speaking world in Israel/Palestine.</a:t>
            </a:r>
          </a:p>
          <a:p>
            <a:pPr marL="171450" indent="-171450" algn="l">
              <a:buFont typeface="Arial" panose="020B0604020202020204" pitchFamily="34" charset="0"/>
              <a:buChar char="•"/>
            </a:pPr>
            <a:r>
              <a:rPr lang="en-GB" sz="1000" b="0" i="0" u="none" strike="noStrike" baseline="0" dirty="0">
                <a:solidFill>
                  <a:srgbClr val="1A1A18"/>
                </a:solidFill>
              </a:rPr>
              <a:t>Texts by </a:t>
            </a:r>
            <a:r>
              <a:rPr lang="en-GB" sz="1000" b="0" i="0" u="none" strike="noStrike" baseline="0" dirty="0" err="1">
                <a:solidFill>
                  <a:srgbClr val="1A1A18"/>
                </a:solidFill>
              </a:rPr>
              <a:t>Schalom</a:t>
            </a:r>
            <a:r>
              <a:rPr lang="en-GB" sz="1000" b="0" i="0" u="none" strike="noStrike" baseline="0" dirty="0">
                <a:solidFill>
                  <a:srgbClr val="1A1A18"/>
                </a:solidFill>
              </a:rPr>
              <a:t> Ben-</a:t>
            </a:r>
            <a:r>
              <a:rPr lang="en-GB" sz="1000" b="0" i="0" u="none" strike="noStrike" baseline="0" dirty="0" err="1">
                <a:solidFill>
                  <a:srgbClr val="1A1A18"/>
                </a:solidFill>
              </a:rPr>
              <a:t>Chorin</a:t>
            </a:r>
            <a:r>
              <a:rPr lang="en-GB" sz="1000" b="0" i="0" u="none" strike="noStrike" baseline="0" dirty="0">
                <a:solidFill>
                  <a:srgbClr val="1A1A18"/>
                </a:solidFill>
              </a:rPr>
              <a:t>, David Ben-Gurion, </a:t>
            </a:r>
            <a:r>
              <a:rPr lang="en-GB" sz="1000" b="0" i="0" u="none" strike="noStrike" baseline="0" dirty="0" err="1">
                <a:solidFill>
                  <a:srgbClr val="1A1A18"/>
                </a:solidFill>
              </a:rPr>
              <a:t>Chajim</a:t>
            </a:r>
            <a:r>
              <a:rPr lang="en-GB" sz="1000" b="0" i="0" u="none" strike="noStrike" baseline="0" dirty="0">
                <a:solidFill>
                  <a:srgbClr val="1A1A18"/>
                </a:solidFill>
              </a:rPr>
              <a:t> Nachman Bialik, Max </a:t>
            </a:r>
            <a:r>
              <a:rPr lang="en-GB" sz="1000" b="0" i="0" u="none" strike="noStrike" baseline="0" dirty="0" err="1">
                <a:solidFill>
                  <a:srgbClr val="1A1A18"/>
                </a:solidFill>
              </a:rPr>
              <a:t>Brod</a:t>
            </a:r>
            <a:r>
              <a:rPr lang="en-GB" sz="1000" b="0" i="0" u="none" strike="noStrike" baseline="0" dirty="0">
                <a:solidFill>
                  <a:srgbClr val="1A1A18"/>
                </a:solidFill>
              </a:rPr>
              <a:t>, Constantin Brunner, Sammy </a:t>
            </a:r>
            <a:r>
              <a:rPr lang="en-GB" sz="1000" b="0" i="0" u="none" strike="noStrike" baseline="0" dirty="0" err="1">
                <a:solidFill>
                  <a:srgbClr val="1A1A18"/>
                </a:solidFill>
              </a:rPr>
              <a:t>Gronemann</a:t>
            </a:r>
            <a:r>
              <a:rPr lang="en-GB" sz="1000" b="0" i="0" u="none" strike="noStrike" baseline="0" dirty="0">
                <a:solidFill>
                  <a:srgbClr val="1A1A18"/>
                </a:solidFill>
              </a:rPr>
              <a:t>, Theodor </a:t>
            </a:r>
            <a:r>
              <a:rPr lang="de-DE" sz="1000" b="0" i="0" u="none" strike="noStrike" baseline="0" dirty="0">
                <a:solidFill>
                  <a:srgbClr val="1A1A18"/>
                </a:solidFill>
              </a:rPr>
              <a:t>Herzl, Georg Landauer and Else Lasker-Schüler </a:t>
            </a:r>
          </a:p>
          <a:p>
            <a:pPr marL="171450" indent="-171450" algn="l">
              <a:buFont typeface="Arial" panose="020B0604020202020204" pitchFamily="34" charset="0"/>
              <a:buChar char="•"/>
            </a:pPr>
            <a:r>
              <a:rPr lang="en-GB" sz="1000" b="0" i="0" u="none" strike="noStrike" baseline="0" dirty="0">
                <a:solidFill>
                  <a:srgbClr val="1A1A18"/>
                </a:solidFill>
              </a:rPr>
              <a:t>Rare texts that document the political development and everyday life of Palestine / Israel.</a:t>
            </a:r>
          </a:p>
          <a:p>
            <a:pPr marL="171450" indent="-171450" algn="l">
              <a:buFont typeface="Arial" panose="020B0604020202020204" pitchFamily="34" charset="0"/>
              <a:buChar char="•"/>
            </a:pPr>
            <a:r>
              <a:rPr lang="en-GB" sz="1000" b="0" i="0" u="none" strike="noStrike" baseline="0" dirty="0">
                <a:solidFill>
                  <a:srgbClr val="1A1A18"/>
                </a:solidFill>
              </a:rPr>
              <a:t>Thematic search.</a:t>
            </a:r>
          </a:p>
          <a:p>
            <a:pPr marL="171450" indent="-171450" algn="l">
              <a:buFont typeface="Arial" panose="020B0604020202020204" pitchFamily="34" charset="0"/>
              <a:buChar char="•"/>
            </a:pPr>
            <a:r>
              <a:rPr lang="en-GB" sz="1000" b="0" i="0" u="none" strike="noStrike" baseline="0" dirty="0">
                <a:solidFill>
                  <a:srgbClr val="1A1A18"/>
                </a:solidFill>
              </a:rPr>
              <a:t>Non-restrictive DRM – allows for an unlimited number of simultaneous users campus / institution-wide. </a:t>
            </a:r>
          </a:p>
          <a:p>
            <a:pPr algn="l"/>
            <a:endParaRPr lang="en-GB" sz="1000" b="0" i="0" u="none" strike="noStrike" baseline="0" dirty="0">
              <a:solidFill>
                <a:srgbClr val="1A1A18"/>
              </a:solidFill>
            </a:endParaRPr>
          </a:p>
          <a:p>
            <a:pPr algn="l"/>
            <a:r>
              <a:rPr lang="en-GB" sz="1000" b="0" i="0" u="none" strike="noStrike" baseline="0" dirty="0">
                <a:solidFill>
                  <a:srgbClr val="1A1A18"/>
                </a:solidFill>
              </a:rPr>
              <a:t>Palestine, and later Israel, has been of foremost importance for German-Jewish immigration. Famous texts by major writers, including Else Lasker-</a:t>
            </a:r>
            <a:r>
              <a:rPr lang="en-GB" sz="1000" b="0" i="0" u="none" strike="noStrike" baseline="0" dirty="0" err="1">
                <a:solidFill>
                  <a:srgbClr val="1A1A18"/>
                </a:solidFill>
              </a:rPr>
              <a:t>Schüler</a:t>
            </a:r>
            <a:r>
              <a:rPr lang="en-GB" sz="1000" b="0" i="0" u="none" strike="noStrike" baseline="0" dirty="0">
                <a:solidFill>
                  <a:srgbClr val="1A1A18"/>
                </a:solidFill>
              </a:rPr>
              <a:t>, Sammy Groneman and Shalom Ben-</a:t>
            </a:r>
            <a:r>
              <a:rPr lang="en-GB" sz="1000" b="0" i="0" u="none" strike="noStrike" baseline="0" dirty="0" err="1">
                <a:solidFill>
                  <a:srgbClr val="1A1A18"/>
                </a:solidFill>
              </a:rPr>
              <a:t>Chorin</a:t>
            </a:r>
            <a:r>
              <a:rPr lang="en-GB" sz="1000" b="0" i="0" u="none" strike="noStrike" baseline="0" dirty="0">
                <a:solidFill>
                  <a:srgbClr val="1A1A18"/>
                </a:solidFill>
              </a:rPr>
              <a:t>, were published in Palestine, not in Germany. The electronic resource contains writings of all genres which can be searched by category (e.g. history). The bibliography records approximately 1,500 entries, of which approx. 250 are linked to their full texts.</a:t>
            </a:r>
            <a:endParaRPr lang="en-GB" sz="1000" dirty="0"/>
          </a:p>
        </p:txBody>
      </p:sp>
      <p:pic>
        <p:nvPicPr>
          <p:cNvPr id="37890" name="Picture 2" descr="Deutsch-jüdische Quellen aus Palästina / Israel">
            <a:extLst>
              <a:ext uri="{FF2B5EF4-FFF2-40B4-BE49-F238E27FC236}">
                <a16:creationId xmlns:a16="http://schemas.microsoft.com/office/drawing/2014/main" id="{F9393D99-4CB2-D48A-BB6D-6C7F63843E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885" y="1023578"/>
            <a:ext cx="1800200"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904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29523"/>
            <a:ext cx="8746048" cy="184666"/>
          </a:xfrm>
          <a:prstGeom prst="rect">
            <a:avLst/>
          </a:prstGeom>
          <a:noFill/>
        </p:spPr>
        <p:txBody>
          <a:bodyPr wrap="square" lIns="0" tIns="0" rIns="0" bIns="0" rtlCol="0" anchor="t" anchorCtr="0">
            <a:spAutoFit/>
          </a:bodyPr>
          <a:lstStyle/>
          <a:p>
            <a:pPr algn="l"/>
            <a:r>
              <a:rPr lang="en-GB" sz="1200" b="1" i="0" u="none" strike="noStrike" baseline="0" dirty="0" err="1">
                <a:latin typeface="+mj-lt"/>
              </a:rPr>
              <a:t>Singerman</a:t>
            </a:r>
            <a:r>
              <a:rPr lang="en-GB" sz="1200" b="1" i="0" u="none" strike="noStrike" baseline="0" dirty="0">
                <a:latin typeface="+mj-lt"/>
              </a:rPr>
              <a:t> Bibliography of Antisemitic Texts in English</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3573286"/>
          </a:xfrm>
          <a:prstGeom prst="rect">
            <a:avLst/>
          </a:prstGeom>
          <a:noFill/>
        </p:spPr>
        <p:txBody>
          <a:bodyPr wrap="square" rtlCol="0">
            <a:spAutoFit/>
          </a:bodyPr>
          <a:lstStyle/>
          <a:p>
            <a:pPr marL="171450" indent="-171450" algn="l">
              <a:buFont typeface="Arial" panose="020B0604020202020204" pitchFamily="34" charset="0"/>
              <a:buChar char="•"/>
            </a:pPr>
            <a:r>
              <a:rPr lang="en-GB" sz="870" b="0" i="0" u="none" strike="noStrike" baseline="0" dirty="0">
                <a:solidFill>
                  <a:srgbClr val="1A1A18"/>
                </a:solidFill>
              </a:rPr>
              <a:t>More than 9,200 entries of English antisemitic publications, accompanied by</a:t>
            </a:r>
          </a:p>
          <a:p>
            <a:pPr marL="171450" indent="-171450" algn="l">
              <a:buFont typeface="Arial" panose="020B0604020202020204" pitchFamily="34" charset="0"/>
              <a:buChar char="•"/>
            </a:pPr>
            <a:r>
              <a:rPr lang="en-GB" sz="870" b="0" i="0" u="none" strike="noStrike" baseline="0" dirty="0">
                <a:solidFill>
                  <a:srgbClr val="1A1A18"/>
                </a:solidFill>
              </a:rPr>
              <a:t>short summaries.</a:t>
            </a:r>
          </a:p>
          <a:p>
            <a:pPr marL="171450" indent="-171450" algn="l">
              <a:buFont typeface="Arial" panose="020B0604020202020204" pitchFamily="34" charset="0"/>
              <a:buChar char="•"/>
            </a:pPr>
            <a:r>
              <a:rPr lang="en-GB" sz="870" dirty="0">
                <a:solidFill>
                  <a:srgbClr val="1A1A18"/>
                </a:solidFill>
              </a:rPr>
              <a:t>I</a:t>
            </a:r>
            <a:r>
              <a:rPr lang="en-GB" sz="870" b="0" i="0" u="none" strike="noStrike" baseline="0" dirty="0">
                <a:solidFill>
                  <a:srgbClr val="1A1A18"/>
                </a:solidFill>
              </a:rPr>
              <a:t>mportant tool for researchers to find the original texts to study the phenomenon</a:t>
            </a:r>
          </a:p>
          <a:p>
            <a:pPr marL="171450" indent="-171450" algn="l">
              <a:buFont typeface="Arial" panose="020B0604020202020204" pitchFamily="34" charset="0"/>
              <a:buChar char="•"/>
            </a:pPr>
            <a:r>
              <a:rPr lang="en-GB" sz="870" b="0" i="0" u="none" strike="noStrike" baseline="0" dirty="0">
                <a:solidFill>
                  <a:srgbClr val="1A1A18"/>
                </a:solidFill>
              </a:rPr>
              <a:t>of antisemitism.</a:t>
            </a:r>
          </a:p>
          <a:p>
            <a:pPr marL="171450" indent="-171450" algn="l">
              <a:buFont typeface="Arial" panose="020B0604020202020204" pitchFamily="34" charset="0"/>
              <a:buChar char="•"/>
            </a:pPr>
            <a:r>
              <a:rPr lang="en-GB" sz="870" b="0" i="0" u="none" strike="noStrike" baseline="0" dirty="0">
                <a:solidFill>
                  <a:srgbClr val="1A1A18"/>
                </a:solidFill>
              </a:rPr>
              <a:t>Indispensable guide to primary sources.</a:t>
            </a:r>
          </a:p>
          <a:p>
            <a:pPr marL="171450" indent="-171450" algn="l">
              <a:buFont typeface="Arial" panose="020B0604020202020204" pitchFamily="34" charset="0"/>
              <a:buChar char="•"/>
            </a:pPr>
            <a:r>
              <a:rPr lang="en-GB" sz="870" b="0" i="0" u="none" strike="noStrike" baseline="0" dirty="0">
                <a:solidFill>
                  <a:srgbClr val="1A1A18"/>
                </a:solidFill>
              </a:rPr>
              <a:t>Selection of relevant antisemitic texts, chosen by the long-term expert in the field</a:t>
            </a:r>
          </a:p>
          <a:p>
            <a:pPr marL="171450" indent="-171450" algn="l">
              <a:buFont typeface="Arial" panose="020B0604020202020204" pitchFamily="34" charset="0"/>
              <a:buChar char="•"/>
            </a:pPr>
            <a:r>
              <a:rPr lang="en-GB" sz="870" b="0" i="0" u="none" strike="noStrike" baseline="0" dirty="0">
                <a:solidFill>
                  <a:srgbClr val="1A1A18"/>
                </a:solidFill>
              </a:rPr>
              <a:t>and the most prominent bibliographer of Judaica, Robert </a:t>
            </a:r>
            <a:r>
              <a:rPr lang="en-GB" sz="870" b="0" i="0" u="none" strike="noStrike" baseline="0" dirty="0" err="1">
                <a:solidFill>
                  <a:srgbClr val="1A1A18"/>
                </a:solidFill>
              </a:rPr>
              <a:t>Singerman</a:t>
            </a:r>
            <a:r>
              <a:rPr lang="en-GB" sz="870" b="0" i="0" u="none" strike="noStrike" baseline="0" dirty="0">
                <a:solidFill>
                  <a:srgbClr val="1A1A18"/>
                </a:solidFill>
              </a:rPr>
              <a:t>.</a:t>
            </a:r>
          </a:p>
          <a:p>
            <a:pPr marL="171450" indent="-171450" algn="l">
              <a:buFont typeface="Arial" panose="020B0604020202020204" pitchFamily="34" charset="0"/>
              <a:buChar char="•"/>
            </a:pPr>
            <a:r>
              <a:rPr lang="en-GB" sz="870" b="0" i="0" u="none" strike="noStrike" baseline="0" dirty="0">
                <a:solidFill>
                  <a:srgbClr val="1A1A18"/>
                </a:solidFill>
              </a:rPr>
              <a:t>The database identifies owning libraries and repositories.</a:t>
            </a:r>
          </a:p>
          <a:p>
            <a:pPr marL="171450" indent="-171450" algn="l">
              <a:buFont typeface="Arial" panose="020B0604020202020204" pitchFamily="34" charset="0"/>
              <a:buChar char="•"/>
            </a:pPr>
            <a:r>
              <a:rPr lang="en-GB" sz="870" b="0" i="0" u="none" strike="noStrike" baseline="0" dirty="0">
                <a:solidFill>
                  <a:srgbClr val="1A1A18"/>
                </a:solidFill>
              </a:rPr>
              <a:t>Search categories: author, title, publication year.</a:t>
            </a:r>
          </a:p>
          <a:p>
            <a:pPr marL="171450" indent="-171450" algn="l">
              <a:buFont typeface="Arial" panose="020B0604020202020204" pitchFamily="34" charset="0"/>
              <a:buChar char="•"/>
            </a:pPr>
            <a:r>
              <a:rPr lang="en-GB" sz="870" b="0" i="0" u="none" strike="noStrike" baseline="0" dirty="0">
                <a:solidFill>
                  <a:srgbClr val="1A1A18"/>
                </a:solidFill>
              </a:rPr>
              <a:t>Supplements the following databases: </a:t>
            </a:r>
            <a:r>
              <a:rPr lang="en-GB" sz="870" b="0" i="1" u="none" strike="noStrike" baseline="0" dirty="0">
                <a:solidFill>
                  <a:srgbClr val="1A1A18"/>
                </a:solidFill>
              </a:rPr>
              <a:t>Klemperer Online, Die </a:t>
            </a:r>
            <a:r>
              <a:rPr lang="en-GB" sz="870" b="0" i="1" u="none" strike="noStrike" baseline="0" dirty="0" err="1">
                <a:solidFill>
                  <a:srgbClr val="1A1A18"/>
                </a:solidFill>
              </a:rPr>
              <a:t>Tagebücher</a:t>
            </a:r>
            <a:r>
              <a:rPr lang="en-GB" sz="870" b="0" i="1" u="none" strike="noStrike" baseline="0" dirty="0">
                <a:solidFill>
                  <a:srgbClr val="1A1A18"/>
                </a:solidFill>
              </a:rPr>
              <a:t> von</a:t>
            </a:r>
          </a:p>
          <a:p>
            <a:pPr marL="171450" indent="-171450" algn="l">
              <a:buFont typeface="Arial" panose="020B0604020202020204" pitchFamily="34" charset="0"/>
              <a:buChar char="•"/>
            </a:pPr>
            <a:r>
              <a:rPr lang="de-DE" sz="870" b="0" i="1" u="none" strike="noStrike" baseline="0" dirty="0">
                <a:solidFill>
                  <a:srgbClr val="1A1A18"/>
                </a:solidFill>
              </a:rPr>
              <a:t>Joseph Goebbels Online, Hitler. Quellen 1924 – 45 Online, </a:t>
            </a:r>
            <a:r>
              <a:rPr lang="de-DE" sz="870" b="0" i="0" u="none" strike="noStrike" baseline="0" dirty="0">
                <a:solidFill>
                  <a:srgbClr val="1A1A18"/>
                </a:solidFill>
              </a:rPr>
              <a:t>and </a:t>
            </a:r>
            <a:r>
              <a:rPr lang="de-DE" sz="870" b="0" i="1" u="none" strike="noStrike" baseline="0" dirty="0">
                <a:solidFill>
                  <a:srgbClr val="1A1A18"/>
                </a:solidFill>
              </a:rPr>
              <a:t>Handbuch des</a:t>
            </a:r>
          </a:p>
          <a:p>
            <a:pPr marL="171450" indent="-171450" algn="l">
              <a:buFont typeface="Arial" panose="020B0604020202020204" pitchFamily="34" charset="0"/>
              <a:buChar char="•"/>
            </a:pPr>
            <a:r>
              <a:rPr lang="en-GB" sz="870" b="0" i="1" u="none" strike="noStrike" baseline="0" dirty="0" err="1">
                <a:solidFill>
                  <a:srgbClr val="1A1A18"/>
                </a:solidFill>
              </a:rPr>
              <a:t>Antisemitismus</a:t>
            </a:r>
            <a:r>
              <a:rPr lang="en-GB" sz="870" b="0" i="1" u="none" strike="noStrike" baseline="0" dirty="0">
                <a:solidFill>
                  <a:srgbClr val="1A1A18"/>
                </a:solidFill>
              </a:rPr>
              <a:t> Online</a:t>
            </a:r>
          </a:p>
          <a:p>
            <a:pPr marL="171450" indent="-171450" algn="l">
              <a:buFont typeface="Arial" panose="020B0604020202020204" pitchFamily="34" charset="0"/>
              <a:buChar char="•"/>
            </a:pPr>
            <a:r>
              <a:rPr lang="en-GB" sz="870" b="0" i="0" u="none" strike="noStrike" baseline="0" dirty="0">
                <a:solidFill>
                  <a:srgbClr val="1A1A18"/>
                </a:solidFill>
              </a:rPr>
              <a:t>Unlimited number of simultaneous users per campus or institution.</a:t>
            </a:r>
          </a:p>
          <a:p>
            <a:pPr algn="l"/>
            <a:endParaRPr lang="en-GB" sz="870" b="0" i="0" u="none" strike="noStrike" baseline="0" dirty="0">
              <a:solidFill>
                <a:srgbClr val="1A1A18"/>
              </a:solidFill>
            </a:endParaRPr>
          </a:p>
          <a:p>
            <a:pPr algn="l"/>
            <a:r>
              <a:rPr lang="en-GB" sz="870" b="0" i="0" u="none" strike="noStrike" baseline="0" dirty="0">
                <a:solidFill>
                  <a:srgbClr val="1A1A18"/>
                </a:solidFill>
              </a:rPr>
              <a:t>The academic study of modern antisemitism and Judeophobia requires a thorough analysis of primary sources across multiple languages, genres, and formats. This bibliographic database identifies a significant variety of books, pamphlets, ephemera, and selected articles, either written in English or translated into English, from the beginning of the 19th century extending to 2015 imprints. The sources come from different countries around the world and the texts reflect a wide diversity of religious, extremist, and nationalist ideologies. A large percentage of the more</a:t>
            </a:r>
          </a:p>
          <a:p>
            <a:pPr algn="l"/>
            <a:r>
              <a:rPr lang="en-GB" sz="870" b="0" i="0" u="none" strike="noStrike" baseline="0" dirty="0">
                <a:solidFill>
                  <a:srgbClr val="1A1A18"/>
                </a:solidFill>
              </a:rPr>
              <a:t>than 9,200 texts are blatant hate propaganda and theologically driven, while others are considerably more subtle in tone. A unique feature of this bibliography are the descriptive annotations, often with quotes from cited sources, and the identification of owning libraries and repositories where copies are located. The bibliography can be searched by author, title, and publication year.</a:t>
            </a:r>
            <a:endParaRPr lang="en-GB" sz="870" dirty="0"/>
          </a:p>
        </p:txBody>
      </p:sp>
      <p:pic>
        <p:nvPicPr>
          <p:cNvPr id="8194" name="Picture 2" descr="database: Singerman Bibliography of Antisemitic Texts in English">
            <a:extLst>
              <a:ext uri="{FF2B5EF4-FFF2-40B4-BE49-F238E27FC236}">
                <a16:creationId xmlns:a16="http://schemas.microsoft.com/office/drawing/2014/main" id="{7A418407-3690-FB06-B644-A3F0F63FA4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540" y="1023577"/>
            <a:ext cx="1779933" cy="1779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187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4AA8809-5A2D-E719-C76E-C510267DDAAC}"/>
              </a:ext>
            </a:extLst>
          </p:cNvPr>
          <p:cNvSpPr>
            <a:spLocks noGrp="1"/>
          </p:cNvSpPr>
          <p:nvPr>
            <p:ph type="title"/>
          </p:nvPr>
        </p:nvSpPr>
        <p:spPr/>
        <p:txBody>
          <a:bodyPr>
            <a:normAutofit fontScale="90000"/>
          </a:bodyPr>
          <a:lstStyle/>
          <a:p>
            <a:r>
              <a:rPr lang="de-DE" dirty="0"/>
              <a:t>De Gruyter Databases 2023</a:t>
            </a:r>
            <a:br>
              <a:rPr lang="de-DE" dirty="0"/>
            </a:br>
            <a:br>
              <a:rPr lang="de-DE" dirty="0"/>
            </a:br>
            <a:r>
              <a:rPr lang="en-GB" sz="2400" u="none" strike="noStrike" dirty="0">
                <a:effectLst/>
              </a:rPr>
              <a:t>Linguistics and Semiotics</a:t>
            </a:r>
            <a:br>
              <a:rPr lang="en-GB" sz="2400" b="0" i="0" u="none" strike="noStrike" dirty="0">
                <a:solidFill>
                  <a:srgbClr val="000000"/>
                </a:solidFill>
                <a:effectLst/>
                <a:latin typeface="Calibri" panose="020F0502020204030204" pitchFamily="34" charset="0"/>
              </a:rPr>
            </a:br>
            <a:endParaRPr lang="de-DE" dirty="0"/>
          </a:p>
        </p:txBody>
      </p:sp>
    </p:spTree>
    <p:extLst>
      <p:ext uri="{BB962C8B-B14F-4D97-AF65-F5344CB8AC3E}">
        <p14:creationId xmlns:p14="http://schemas.microsoft.com/office/powerpoint/2010/main" val="575755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338554"/>
          </a:xfrm>
          <a:prstGeom prst="rect">
            <a:avLst/>
          </a:prstGeom>
          <a:noFill/>
        </p:spPr>
        <p:txBody>
          <a:bodyPr wrap="square" lIns="0" tIns="0" rIns="0" bIns="0" rtlCol="0" anchor="t" anchorCtr="0">
            <a:spAutoFit/>
          </a:bodyPr>
          <a:lstStyle/>
          <a:p>
            <a:pPr algn="l"/>
            <a:r>
              <a:rPr lang="en-GB" sz="1200" b="1" i="0" u="none" strike="noStrike" baseline="0" dirty="0">
                <a:solidFill>
                  <a:srgbClr val="12120D"/>
                </a:solidFill>
                <a:latin typeface="+mj-lt"/>
              </a:rPr>
              <a:t>Enhanced Electronic Grammars Online</a:t>
            </a:r>
          </a:p>
          <a:p>
            <a:pPr algn="l"/>
            <a:r>
              <a:rPr lang="en-GB" sz="1000" i="0" u="none" strike="noStrike" baseline="0" dirty="0">
                <a:solidFill>
                  <a:srgbClr val="1A1A18"/>
                </a:solidFill>
                <a:latin typeface="+mj-lt"/>
              </a:rPr>
              <a:t>An advanced research tool for linguists</a:t>
            </a:r>
            <a:endParaRPr lang="en-GB" sz="1000"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584775"/>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a:p>
            <a:r>
              <a:rPr lang="en-GB" sz="800" b="1" i="0" u="none" strike="noStrike" baseline="0" dirty="0">
                <a:solidFill>
                  <a:srgbClr val="1A1A18"/>
                </a:solidFill>
              </a:rPr>
              <a:t>UPDATE FREQUENCY</a:t>
            </a:r>
            <a:r>
              <a:rPr lang="en-GB" sz="800" b="1" dirty="0">
                <a:solidFill>
                  <a:srgbClr val="1A1A18"/>
                </a:solidFill>
              </a:rPr>
              <a:t> </a:t>
            </a:r>
            <a:r>
              <a:rPr lang="en-GB" sz="800" dirty="0">
                <a:solidFill>
                  <a:srgbClr val="1A1A18"/>
                </a:solidFill>
              </a:rPr>
              <a:t>Twice a year </a:t>
            </a:r>
            <a:endParaRPr lang="en-GB" sz="800" b="0" i="0" u="none" strike="noStrike" baseline="0" dirty="0">
              <a:solidFill>
                <a:srgbClr val="1A1A18"/>
              </a:solidFill>
            </a:endParaRPr>
          </a:p>
          <a:p>
            <a:pPr algn="l"/>
            <a:endParaRPr lang="en-GB" sz="800" b="0" i="0" u="none" strike="noStrike" baseline="0" dirty="0">
              <a:solidFill>
                <a:srgbClr val="1A1A18"/>
              </a:solidFill>
            </a:endParaRP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2862322"/>
          </a:xfrm>
          <a:prstGeom prst="rect">
            <a:avLst/>
          </a:prstGeom>
          <a:noFill/>
        </p:spPr>
        <p:txBody>
          <a:bodyPr wrap="square" rtlCol="0">
            <a:spAutoFit/>
          </a:bodyPr>
          <a:lstStyle/>
          <a:p>
            <a:pPr algn="l"/>
            <a:r>
              <a:rPr lang="en-GB" sz="1000" b="0" i="0" u="none" strike="noStrike" baseline="0" dirty="0">
                <a:solidFill>
                  <a:srgbClr val="1A1A18"/>
                </a:solidFill>
              </a:rPr>
              <a:t>A sophisticated online reference work specially designed for the needs of general linguists and typologists.</a:t>
            </a:r>
          </a:p>
          <a:p>
            <a:pPr algn="l"/>
            <a:endParaRPr lang="en-GB" sz="1000" b="0" i="0" u="none" strike="noStrike" baseline="0" dirty="0">
              <a:solidFill>
                <a:srgbClr val="1A1A18"/>
              </a:solidFill>
            </a:endParaRPr>
          </a:p>
          <a:p>
            <a:pPr marL="171450" indent="-171450" algn="l">
              <a:buFont typeface="Arial" panose="020B0604020202020204" pitchFamily="34" charset="0"/>
              <a:buChar char="•"/>
            </a:pPr>
            <a:r>
              <a:rPr lang="en-GB" sz="1000" b="0" i="0" u="none" strike="noStrike" baseline="0" dirty="0">
                <a:solidFill>
                  <a:srgbClr val="1A1A18"/>
                </a:solidFill>
              </a:rPr>
              <a:t>Enables simultaneous search across dozens of languages on hundreds of linguistic phenomena.</a:t>
            </a:r>
          </a:p>
          <a:p>
            <a:pPr marL="171450" indent="-171450" algn="l">
              <a:buFont typeface="Arial" panose="020B0604020202020204" pitchFamily="34" charset="0"/>
              <a:buChar char="•"/>
            </a:pPr>
            <a:r>
              <a:rPr lang="en-GB" sz="1000" b="0" i="0" u="none" strike="noStrike" baseline="0" dirty="0">
                <a:solidFill>
                  <a:srgbClr val="1A1A18"/>
                </a:solidFill>
              </a:rPr>
              <a:t>Makes complex multiple searches possible. </a:t>
            </a:r>
          </a:p>
          <a:p>
            <a:pPr marL="171450" indent="-171450" algn="l">
              <a:buFont typeface="Arial" panose="020B0604020202020204" pitchFamily="34" charset="0"/>
              <a:buChar char="•"/>
            </a:pPr>
            <a:r>
              <a:rPr lang="en-GB" sz="1000" b="0" i="0" u="none" strike="noStrike" baseline="0" dirty="0">
                <a:solidFill>
                  <a:srgbClr val="1A1A18"/>
                </a:solidFill>
              </a:rPr>
              <a:t>Each linguistic phenomenon is illustrated by examples with interlinear glossing and free translations.</a:t>
            </a:r>
          </a:p>
          <a:p>
            <a:pPr marL="171450" indent="-171450" algn="l">
              <a:buFont typeface="Arial" panose="020B0604020202020204" pitchFamily="34" charset="0"/>
              <a:buChar char="•"/>
            </a:pPr>
            <a:r>
              <a:rPr lang="en-GB" sz="1000" b="0" i="0" u="none" strike="noStrike" baseline="0" dirty="0">
                <a:solidFill>
                  <a:srgbClr val="1A1A18"/>
                </a:solidFill>
              </a:rPr>
              <a:t>Focus on small and endangered languages stimulates new insights on human language </a:t>
            </a:r>
          </a:p>
          <a:p>
            <a:pPr marL="171450" indent="-171450" algn="l">
              <a:buFont typeface="Arial" panose="020B0604020202020204" pitchFamily="34" charset="0"/>
              <a:buChar char="•"/>
            </a:pPr>
            <a:r>
              <a:rPr lang="en-GB" sz="1000" b="0" i="0" u="none" strike="noStrike" baseline="0" dirty="0">
                <a:solidFill>
                  <a:srgbClr val="1A1A18"/>
                </a:solidFill>
              </a:rPr>
              <a:t>Non-restrictive DRM – allows for an unlimited number of simultaneous users campus / institution-wide.</a:t>
            </a:r>
          </a:p>
          <a:p>
            <a:pPr algn="l"/>
            <a:endParaRPr lang="en-GB" sz="1000" dirty="0">
              <a:solidFill>
                <a:srgbClr val="1A1A18"/>
              </a:solidFill>
            </a:endParaRPr>
          </a:p>
          <a:p>
            <a:pPr algn="l"/>
            <a:r>
              <a:rPr lang="en-GB" sz="1000" b="0" i="1" u="none" strike="noStrike" baseline="0" dirty="0">
                <a:solidFill>
                  <a:srgbClr val="1A1A18"/>
                </a:solidFill>
              </a:rPr>
              <a:t>Enhanced Electronic Grammars </a:t>
            </a:r>
            <a:r>
              <a:rPr lang="en-GB" sz="1000" b="0" i="0" u="none" strike="noStrike" baseline="0" dirty="0">
                <a:solidFill>
                  <a:srgbClr val="1A1A18"/>
                </a:solidFill>
              </a:rPr>
              <a:t>(</a:t>
            </a:r>
            <a:r>
              <a:rPr lang="en-GB" sz="1000" b="0" i="1" u="none" strike="noStrike" baseline="0" dirty="0">
                <a:solidFill>
                  <a:srgbClr val="1A1A18"/>
                </a:solidFill>
              </a:rPr>
              <a:t>EEG</a:t>
            </a:r>
            <a:r>
              <a:rPr lang="en-GB" sz="1000" b="0" i="0" u="none" strike="noStrike" baseline="0" dirty="0">
                <a:solidFill>
                  <a:srgbClr val="1A1A18"/>
                </a:solidFill>
              </a:rPr>
              <a:t>) features comprehensive descriptions of languages from around the world. Through this unique online reference work, full grammars are made available together in an interlinked and semantically-annotated</a:t>
            </a:r>
          </a:p>
          <a:p>
            <a:pPr algn="l"/>
            <a:r>
              <a:rPr lang="en-GB" sz="1000" b="0" i="0" u="none" strike="noStrike" baseline="0" dirty="0">
                <a:solidFill>
                  <a:srgbClr val="1A1A18"/>
                </a:solidFill>
              </a:rPr>
              <a:t>format, allowing granular access to the grammatical data and enabling cross-language research of several grammars at the same time.</a:t>
            </a:r>
            <a:endParaRPr lang="en-GB" sz="1000" dirty="0"/>
          </a:p>
        </p:txBody>
      </p:sp>
      <p:pic>
        <p:nvPicPr>
          <p:cNvPr id="7" name="Picture 6">
            <a:extLst>
              <a:ext uri="{FF2B5EF4-FFF2-40B4-BE49-F238E27FC236}">
                <a16:creationId xmlns:a16="http://schemas.microsoft.com/office/drawing/2014/main" id="{49527628-3D84-81FB-303E-06D82167AAC8}"/>
              </a:ext>
            </a:extLst>
          </p:cNvPr>
          <p:cNvPicPr>
            <a:picLocks noChangeAspect="1"/>
          </p:cNvPicPr>
          <p:nvPr/>
        </p:nvPicPr>
        <p:blipFill>
          <a:blip r:embed="rId4"/>
          <a:stretch>
            <a:fillRect/>
          </a:stretch>
        </p:blipFill>
        <p:spPr>
          <a:xfrm>
            <a:off x="395536" y="1034909"/>
            <a:ext cx="1821744" cy="1826113"/>
          </a:xfrm>
          <a:prstGeom prst="rect">
            <a:avLst/>
          </a:prstGeom>
        </p:spPr>
      </p:pic>
      <p:pic>
        <p:nvPicPr>
          <p:cNvPr id="3074" name="Picture 2" descr="database: Enhanced Electronic Grammars Online">
            <a:extLst>
              <a:ext uri="{FF2B5EF4-FFF2-40B4-BE49-F238E27FC236}">
                <a16:creationId xmlns:a16="http://schemas.microsoft.com/office/drawing/2014/main" id="{34C4E84E-9849-EAE6-10B5-6E0EF8587C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017" y="1023578"/>
            <a:ext cx="1825263" cy="182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98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184666"/>
          </a:xfrm>
          <a:prstGeom prst="rect">
            <a:avLst/>
          </a:prstGeom>
          <a:noFill/>
        </p:spPr>
        <p:txBody>
          <a:bodyPr wrap="square" lIns="0" tIns="0" rIns="0" bIns="0" rtlCol="0" anchor="t" anchorCtr="0">
            <a:spAutoFit/>
          </a:bodyPr>
          <a:lstStyle/>
          <a:p>
            <a:pPr algn="l"/>
            <a:r>
              <a:rPr lang="de-DE" sz="1200" b="1" i="0" u="none" strike="noStrike" baseline="0" dirty="0">
                <a:solidFill>
                  <a:srgbClr val="12120D"/>
                </a:solidFill>
                <a:latin typeface="+mj-lt"/>
              </a:rPr>
              <a:t>Wörterbücher zur Sprach- und Kommunikationswissenschaft (WSK) Online</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2492990"/>
          </a:xfrm>
          <a:prstGeom prst="rect">
            <a:avLst/>
          </a:prstGeom>
          <a:noFill/>
        </p:spPr>
        <p:txBody>
          <a:bodyPr wrap="square" rtlCol="0">
            <a:spAutoFit/>
          </a:bodyPr>
          <a:lstStyle/>
          <a:p>
            <a:pPr marL="171450" indent="-171450" algn="l">
              <a:buFont typeface="Arial" panose="020B0604020202020204" pitchFamily="34" charset="0"/>
              <a:buChar char="•"/>
            </a:pPr>
            <a:r>
              <a:rPr lang="en-GB" sz="1200" b="0" i="0" u="none" strike="noStrike" baseline="0" dirty="0">
                <a:solidFill>
                  <a:srgbClr val="1A1A18"/>
                </a:solidFill>
              </a:rPr>
              <a:t>A modern lexicographic online database with more than 14,000 articles.</a:t>
            </a:r>
          </a:p>
          <a:p>
            <a:pPr marL="171450" indent="-171450" algn="l">
              <a:buFont typeface="Arial" panose="020B0604020202020204" pitchFamily="34" charset="0"/>
              <a:buChar char="•"/>
            </a:pPr>
            <a:r>
              <a:rPr lang="en-GB" sz="1200" b="0" i="0" u="none" strike="noStrike" baseline="0" dirty="0">
                <a:solidFill>
                  <a:srgbClr val="1A1A18"/>
                </a:solidFill>
              </a:rPr>
              <a:t>Annual updates with 3,000 articles.</a:t>
            </a:r>
          </a:p>
          <a:p>
            <a:pPr marL="171450" indent="-171450" algn="l">
              <a:buFont typeface="Arial" panose="020B0604020202020204" pitchFamily="34" charset="0"/>
              <a:buChar char="•"/>
            </a:pPr>
            <a:r>
              <a:rPr lang="en-GB" sz="1200" b="0" i="0" u="none" strike="noStrike" baseline="0" dirty="0">
                <a:solidFill>
                  <a:srgbClr val="1A1A18"/>
                </a:solidFill>
              </a:rPr>
              <a:t>Written by respected, international scholars.</a:t>
            </a:r>
          </a:p>
          <a:p>
            <a:pPr marL="171450" indent="-171450" algn="l">
              <a:buFont typeface="Arial" panose="020B0604020202020204" pitchFamily="34" charset="0"/>
              <a:buChar char="•"/>
            </a:pPr>
            <a:r>
              <a:rPr lang="en-GB" sz="1200" b="0" i="0" u="none" strike="noStrike" baseline="0" dirty="0">
                <a:solidFill>
                  <a:srgbClr val="1A1A18"/>
                </a:solidFill>
              </a:rPr>
              <a:t>Bilingual user interface with numerous search criteria.</a:t>
            </a:r>
          </a:p>
          <a:p>
            <a:pPr marL="171450" indent="-171450" algn="l">
              <a:buFont typeface="Arial" panose="020B0604020202020204" pitchFamily="34" charset="0"/>
              <a:buChar char="•"/>
            </a:pPr>
            <a:r>
              <a:rPr lang="en-GB" sz="1200" b="0" i="0" u="none" strike="noStrike" baseline="0" dirty="0">
                <a:solidFill>
                  <a:srgbClr val="1A1A18"/>
                </a:solidFill>
              </a:rPr>
              <a:t>Non-restrictive DRM – allows for an unlimited number of simultaneous users campus / institution-wide.</a:t>
            </a:r>
          </a:p>
          <a:p>
            <a:pPr algn="l"/>
            <a:endParaRPr lang="en-GB" sz="1200" b="0" i="1" u="none" strike="noStrike" baseline="0" dirty="0">
              <a:solidFill>
                <a:srgbClr val="1A1A18"/>
              </a:solidFill>
            </a:endParaRPr>
          </a:p>
          <a:p>
            <a:pPr algn="l"/>
            <a:r>
              <a:rPr lang="en-GB" sz="1200" b="0" i="1" u="none" strike="noStrike" baseline="0" dirty="0">
                <a:solidFill>
                  <a:srgbClr val="1A1A18"/>
                </a:solidFill>
              </a:rPr>
              <a:t>WSK Online </a:t>
            </a:r>
            <a:r>
              <a:rPr lang="en-GB" sz="1200" b="0" i="0" u="none" strike="noStrike" baseline="0" dirty="0">
                <a:solidFill>
                  <a:srgbClr val="1A1A18"/>
                </a:solidFill>
              </a:rPr>
              <a:t>is a comprehensive lexicographic dictionary that covers all the major areas of linguistics and communication science. The articles are in German (with English translations of the terms and</a:t>
            </a:r>
          </a:p>
          <a:p>
            <a:pPr algn="l"/>
            <a:r>
              <a:rPr lang="en-GB" sz="1200" b="0" i="0" u="none" strike="noStrike" baseline="0" dirty="0">
                <a:solidFill>
                  <a:srgbClr val="1A1A18"/>
                </a:solidFill>
              </a:rPr>
              <a:t>definitions) or in English (with German translations of the terms and definitions).</a:t>
            </a:r>
            <a:endParaRPr lang="en-GB" sz="1200" dirty="0"/>
          </a:p>
        </p:txBody>
      </p:sp>
      <p:pic>
        <p:nvPicPr>
          <p:cNvPr id="48130" name="Picture 2" descr="Wörterbücher zur Sprach- und Kommunikationswissenschaft (WSK) Online">
            <a:extLst>
              <a:ext uri="{FF2B5EF4-FFF2-40B4-BE49-F238E27FC236}">
                <a16:creationId xmlns:a16="http://schemas.microsoft.com/office/drawing/2014/main" id="{ED453C24-62A1-B2BB-05D5-C585E4C55E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23578"/>
            <a:ext cx="1802821" cy="18028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6EE038-8F10-6ED1-C928-1628EDEAF60B}"/>
              </a:ext>
            </a:extLst>
          </p:cNvPr>
          <p:cNvSpPr txBox="1"/>
          <p:nvPr/>
        </p:nvSpPr>
        <p:spPr>
          <a:xfrm>
            <a:off x="323528" y="2882378"/>
            <a:ext cx="2808312" cy="584775"/>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a:p>
            <a:r>
              <a:rPr lang="en-GB" sz="800" b="1" i="0" u="none" strike="noStrike" baseline="0" dirty="0">
                <a:solidFill>
                  <a:srgbClr val="1A1A18"/>
                </a:solidFill>
              </a:rPr>
              <a:t>UPDATE FREQUENCY</a:t>
            </a:r>
            <a:r>
              <a:rPr lang="en-GB" sz="800" b="1" dirty="0">
                <a:solidFill>
                  <a:srgbClr val="1A1A18"/>
                </a:solidFill>
              </a:rPr>
              <a:t> </a:t>
            </a:r>
            <a:r>
              <a:rPr lang="en-GB" sz="800" dirty="0">
                <a:solidFill>
                  <a:srgbClr val="1A1A18"/>
                </a:solidFill>
              </a:rPr>
              <a:t>Twice a year </a:t>
            </a:r>
            <a:endParaRPr lang="en-GB" sz="800" b="0" i="0" u="none" strike="noStrike" baseline="0" dirty="0">
              <a:solidFill>
                <a:srgbClr val="1A1A18"/>
              </a:solidFill>
            </a:endParaRPr>
          </a:p>
          <a:p>
            <a:pPr algn="l"/>
            <a:endParaRPr lang="en-GB" sz="800" b="0" i="0" u="none" strike="noStrike" baseline="0" dirty="0">
              <a:solidFill>
                <a:srgbClr val="1A1A18"/>
              </a:solidFill>
            </a:endParaRPr>
          </a:p>
        </p:txBody>
      </p:sp>
    </p:spTree>
    <p:extLst>
      <p:ext uri="{BB962C8B-B14F-4D97-AF65-F5344CB8AC3E}">
        <p14:creationId xmlns:p14="http://schemas.microsoft.com/office/powerpoint/2010/main" val="33948687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338554"/>
          </a:xfrm>
          <a:prstGeom prst="rect">
            <a:avLst/>
          </a:prstGeom>
          <a:noFill/>
        </p:spPr>
        <p:txBody>
          <a:bodyPr wrap="square" lIns="0" tIns="0" rIns="0" bIns="0" rtlCol="0" anchor="t" anchorCtr="0">
            <a:spAutoFit/>
          </a:bodyPr>
          <a:lstStyle/>
          <a:p>
            <a:pPr algn="l"/>
            <a:r>
              <a:rPr lang="en-GB" sz="1200" b="1" i="0" u="none" strike="noStrike" baseline="0" dirty="0">
                <a:solidFill>
                  <a:srgbClr val="12120D"/>
                </a:solidFill>
                <a:latin typeface="+mj-lt"/>
              </a:rPr>
              <a:t>Linguistic Minorities in Europe Online</a:t>
            </a:r>
          </a:p>
          <a:p>
            <a:pPr algn="l"/>
            <a:r>
              <a:rPr lang="en-GB" sz="1000" b="0" i="0" u="none" strike="noStrike" baseline="0" dirty="0">
                <a:solidFill>
                  <a:srgbClr val="1A1A18"/>
                </a:solidFill>
                <a:latin typeface="Gotham-Book" pitchFamily="50" charset="0"/>
              </a:rPr>
              <a:t>A Born-Digital, Multimodal, Peer-Reviewed Online Publication</a:t>
            </a:r>
            <a:endParaRPr lang="en-GB" sz="10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461665"/>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a:p>
            <a:pPr algn="l"/>
            <a:r>
              <a:rPr lang="en-GB" sz="800" b="1" dirty="0">
                <a:solidFill>
                  <a:srgbClr val="1A1A18"/>
                </a:solidFill>
              </a:rPr>
              <a:t>UPDATE FREQUENCY</a:t>
            </a:r>
            <a:r>
              <a:rPr lang="en-GB" sz="800" dirty="0">
                <a:solidFill>
                  <a:srgbClr val="1A1A18"/>
                </a:solidFill>
              </a:rPr>
              <a:t> Twice a year</a:t>
            </a:r>
            <a:endParaRPr lang="en-GB" sz="800" b="0" i="0" u="none" strike="noStrike" baseline="0" dirty="0">
              <a:solidFill>
                <a:srgbClr val="1A1A18"/>
              </a:solidFill>
            </a:endParaRP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2862322"/>
          </a:xfrm>
          <a:prstGeom prst="rect">
            <a:avLst/>
          </a:prstGeom>
          <a:noFill/>
        </p:spPr>
        <p:txBody>
          <a:bodyPr wrap="square" rtlCol="0">
            <a:spAutoFit/>
          </a:bodyPr>
          <a:lstStyle/>
          <a:p>
            <a:pPr marL="171450" indent="-171450" algn="l">
              <a:buFont typeface="Arial" panose="020B0604020202020204" pitchFamily="34" charset="0"/>
              <a:buChar char="•"/>
            </a:pPr>
            <a:r>
              <a:rPr lang="en-GB" sz="1000" b="0" i="0" u="none" strike="noStrike" baseline="0" dirty="0">
                <a:solidFill>
                  <a:srgbClr val="1A1A18"/>
                </a:solidFill>
              </a:rPr>
              <a:t>Interdisciplinary approach to the investigation of linguistic minorities in Europe.</a:t>
            </a:r>
          </a:p>
          <a:p>
            <a:pPr marL="171450" indent="-171450" algn="l">
              <a:buFont typeface="Arial" panose="020B0604020202020204" pitchFamily="34" charset="0"/>
              <a:buChar char="•"/>
            </a:pPr>
            <a:r>
              <a:rPr lang="en-GB" sz="1000" b="0" i="0" u="none" strike="noStrike" baseline="0" dirty="0">
                <a:solidFill>
                  <a:srgbClr val="1A1A18"/>
                </a:solidFill>
              </a:rPr>
              <a:t>Standardized overview articles as well as in-depth research articles.</a:t>
            </a:r>
          </a:p>
          <a:p>
            <a:pPr marL="171450" indent="-171450" algn="l">
              <a:buFont typeface="Arial" panose="020B0604020202020204" pitchFamily="34" charset="0"/>
              <a:buChar char="•"/>
            </a:pPr>
            <a:r>
              <a:rPr lang="en-GB" sz="1000" b="0" i="0" u="none" strike="noStrike" baseline="0" dirty="0">
                <a:solidFill>
                  <a:srgbClr val="1A1A18"/>
                </a:solidFill>
              </a:rPr>
              <a:t>Multimedia elements (audio files, videos, images).</a:t>
            </a:r>
          </a:p>
          <a:p>
            <a:pPr marL="171450" indent="-171450" algn="l">
              <a:buFont typeface="Arial" panose="020B0604020202020204" pitchFamily="34" charset="0"/>
              <a:buChar char="•"/>
            </a:pPr>
            <a:r>
              <a:rPr lang="en-GB" sz="1000" b="0" i="0" u="none" strike="noStrike" baseline="0" dirty="0">
                <a:solidFill>
                  <a:srgbClr val="1A1A18"/>
                </a:solidFill>
              </a:rPr>
              <a:t>Publication of primary sources (OA and non-OA is possible).</a:t>
            </a:r>
          </a:p>
          <a:p>
            <a:pPr marL="171450" indent="-171450" algn="l">
              <a:buFont typeface="Arial" panose="020B0604020202020204" pitchFamily="34" charset="0"/>
              <a:buChar char="•"/>
            </a:pPr>
            <a:r>
              <a:rPr lang="en-GB" sz="1000" b="0" i="0" u="none" strike="noStrike" baseline="0" dirty="0">
                <a:solidFill>
                  <a:srgbClr val="1A1A18"/>
                </a:solidFill>
              </a:rPr>
              <a:t>Differentiated search functions on the basis of extensive metadata of all LME entries.</a:t>
            </a:r>
          </a:p>
          <a:p>
            <a:pPr marL="171450" indent="-171450" algn="l">
              <a:buFont typeface="Arial" panose="020B0604020202020204" pitchFamily="34" charset="0"/>
              <a:buChar char="•"/>
            </a:pPr>
            <a:r>
              <a:rPr lang="en-GB" sz="1000" b="0" i="0" u="none" strike="noStrike" baseline="0" dirty="0">
                <a:solidFill>
                  <a:srgbClr val="1A1A18"/>
                </a:solidFill>
              </a:rPr>
              <a:t>Comprehensive interlinking of content </a:t>
            </a:r>
            <a:r>
              <a:rPr lang="en-GB" sz="1000" b="1" i="0" u="none" strike="noStrike" baseline="0" dirty="0">
                <a:solidFill>
                  <a:srgbClr val="1A1A18"/>
                </a:solidFill>
              </a:rPr>
              <a:t>(</a:t>
            </a:r>
            <a:r>
              <a:rPr lang="en-GB" sz="1000" b="0" i="0" u="none" strike="noStrike" baseline="0" dirty="0">
                <a:solidFill>
                  <a:srgbClr val="1A1A18"/>
                </a:solidFill>
              </a:rPr>
              <a:t>also with external sources)</a:t>
            </a:r>
          </a:p>
          <a:p>
            <a:pPr marL="171450" indent="-171450" algn="l">
              <a:buFont typeface="Arial" panose="020B0604020202020204" pitchFamily="34" charset="0"/>
              <a:buChar char="•"/>
            </a:pPr>
            <a:r>
              <a:rPr lang="en-GB" sz="1000" b="0" i="0" u="none" strike="noStrike" baseline="0" dirty="0">
                <a:solidFill>
                  <a:srgbClr val="1A1A18"/>
                </a:solidFill>
              </a:rPr>
              <a:t>New articles in two updates every year.</a:t>
            </a:r>
          </a:p>
          <a:p>
            <a:pPr marL="171450" indent="-171450" algn="l">
              <a:buFont typeface="Arial" panose="020B0604020202020204" pitchFamily="34" charset="0"/>
              <a:buChar char="•"/>
            </a:pPr>
            <a:r>
              <a:rPr lang="en-GB" sz="1000" b="0" i="0" u="none" strike="noStrike" baseline="0" dirty="0">
                <a:solidFill>
                  <a:srgbClr val="1A1A18"/>
                </a:solidFill>
              </a:rPr>
              <a:t>Non-restrictive DRM – allows for an unlimited number of simultaneous users campus- / institution-wide.</a:t>
            </a:r>
          </a:p>
          <a:p>
            <a:pPr algn="l"/>
            <a:endParaRPr lang="fr-FR" sz="1000" b="0" i="1" u="none" strike="noStrike" baseline="0" dirty="0">
              <a:solidFill>
                <a:srgbClr val="1A1A18"/>
              </a:solidFill>
            </a:endParaRPr>
          </a:p>
          <a:p>
            <a:pPr algn="l"/>
            <a:r>
              <a:rPr lang="fr-FR" sz="1000" b="0" i="1" u="none" strike="noStrike" baseline="0" dirty="0">
                <a:solidFill>
                  <a:srgbClr val="1A1A18"/>
                </a:solidFill>
              </a:rPr>
              <a:t>LME Online </a:t>
            </a:r>
            <a:r>
              <a:rPr lang="fr-FR" sz="1000" b="0" i="0" u="none" strike="noStrike" baseline="0" dirty="0" err="1">
                <a:solidFill>
                  <a:srgbClr val="1A1A18"/>
                </a:solidFill>
              </a:rPr>
              <a:t>provides</a:t>
            </a:r>
            <a:r>
              <a:rPr lang="fr-FR" sz="1000" b="0" i="0" u="none" strike="noStrike" baseline="0" dirty="0">
                <a:solidFill>
                  <a:srgbClr val="1A1A18"/>
                </a:solidFill>
              </a:rPr>
              <a:t> </a:t>
            </a:r>
            <a:r>
              <a:rPr lang="fr-FR" sz="1000" b="0" i="0" u="none" strike="noStrike" baseline="0" dirty="0" err="1">
                <a:solidFill>
                  <a:srgbClr val="1A1A18"/>
                </a:solidFill>
              </a:rPr>
              <a:t>comprehensive</a:t>
            </a:r>
            <a:r>
              <a:rPr lang="fr-FR" sz="1000" b="0" i="0" u="none" strike="noStrike" baseline="0" dirty="0">
                <a:solidFill>
                  <a:srgbClr val="1A1A18"/>
                </a:solidFill>
              </a:rPr>
              <a:t> documentation </a:t>
            </a:r>
            <a:r>
              <a:rPr lang="en-GB" sz="1000" b="0" i="0" u="none" strike="noStrike" baseline="0" dirty="0">
                <a:solidFill>
                  <a:srgbClr val="1A1A18"/>
                </a:solidFill>
              </a:rPr>
              <a:t>of indigenous and immigrant linguistic minorities in Europe. It contains </a:t>
            </a:r>
            <a:r>
              <a:rPr lang="en-GB" sz="1000" b="0" i="1" u="none" strike="noStrike" baseline="0" dirty="0">
                <a:solidFill>
                  <a:srgbClr val="1A1A18"/>
                </a:solidFill>
              </a:rPr>
              <a:t>standardized overview articles </a:t>
            </a:r>
            <a:r>
              <a:rPr lang="en-GB" sz="1000" b="0" i="0" u="none" strike="noStrike" baseline="0" dirty="0">
                <a:solidFill>
                  <a:srgbClr val="1A1A18"/>
                </a:solidFill>
              </a:rPr>
              <a:t>on minority languages and </a:t>
            </a:r>
            <a:r>
              <a:rPr lang="en-GB" sz="1000" b="0" i="1" u="none" strike="noStrike" baseline="0" dirty="0">
                <a:solidFill>
                  <a:srgbClr val="1A1A18"/>
                </a:solidFill>
              </a:rPr>
              <a:t>in-depth research articles </a:t>
            </a:r>
            <a:r>
              <a:rPr lang="en-GB" sz="1000" b="0" i="0" u="none" strike="noStrike" baseline="0" dirty="0">
                <a:solidFill>
                  <a:srgbClr val="1A1A18"/>
                </a:solidFill>
              </a:rPr>
              <a:t>on more specific topics. Many articles include </a:t>
            </a:r>
            <a:r>
              <a:rPr lang="en-GB" sz="1000" b="0" i="1" u="none" strike="noStrike" baseline="0" dirty="0">
                <a:solidFill>
                  <a:srgbClr val="1A1A18"/>
                </a:solidFill>
              </a:rPr>
              <a:t>multimedia elements. </a:t>
            </a:r>
          </a:p>
          <a:p>
            <a:pPr algn="l"/>
            <a:endParaRPr lang="en-GB" sz="1000" i="1" dirty="0">
              <a:solidFill>
                <a:srgbClr val="1A1A18"/>
              </a:solidFill>
            </a:endParaRPr>
          </a:p>
          <a:p>
            <a:pPr algn="l"/>
            <a:r>
              <a:rPr lang="en-GB" sz="1000" b="0" i="1" u="none" strike="noStrike" baseline="0" dirty="0">
                <a:solidFill>
                  <a:srgbClr val="1A1A18"/>
                </a:solidFill>
              </a:rPr>
              <a:t>LME </a:t>
            </a:r>
            <a:r>
              <a:rPr lang="en-GB" sz="1000" b="0" i="0" u="none" strike="noStrike" baseline="0" dirty="0">
                <a:solidFill>
                  <a:srgbClr val="1A1A18"/>
                </a:solidFill>
              </a:rPr>
              <a:t>is open for publishing complete </a:t>
            </a:r>
            <a:r>
              <a:rPr lang="en-GB" sz="1000" b="0" i="1" u="none" strike="noStrike" baseline="0" dirty="0">
                <a:solidFill>
                  <a:srgbClr val="1A1A18"/>
                </a:solidFill>
              </a:rPr>
              <a:t>primary sources</a:t>
            </a:r>
            <a:r>
              <a:rPr lang="en-GB" sz="1000" b="0" i="0" u="none" strike="noStrike" baseline="0" dirty="0">
                <a:solidFill>
                  <a:srgbClr val="1A1A18"/>
                </a:solidFill>
              </a:rPr>
              <a:t>, such as annotated texts, transcriptions, glossaries, corpora or field notes (OA as well as non-OA).</a:t>
            </a:r>
            <a:endParaRPr lang="en-GB" sz="1000" dirty="0"/>
          </a:p>
        </p:txBody>
      </p:sp>
      <p:pic>
        <p:nvPicPr>
          <p:cNvPr id="4" name="Picture 3">
            <a:extLst>
              <a:ext uri="{FF2B5EF4-FFF2-40B4-BE49-F238E27FC236}">
                <a16:creationId xmlns:a16="http://schemas.microsoft.com/office/drawing/2014/main" id="{AAE4CD69-60FE-2F4C-88CC-15DD9A8F1059}"/>
              </a:ext>
            </a:extLst>
          </p:cNvPr>
          <p:cNvPicPr>
            <a:picLocks noChangeAspect="1"/>
          </p:cNvPicPr>
          <p:nvPr/>
        </p:nvPicPr>
        <p:blipFill>
          <a:blip r:embed="rId4"/>
          <a:stretch>
            <a:fillRect/>
          </a:stretch>
        </p:blipFill>
        <p:spPr>
          <a:xfrm>
            <a:off x="389044" y="1020956"/>
            <a:ext cx="1806692" cy="1815378"/>
          </a:xfrm>
          <a:prstGeom prst="rect">
            <a:avLst/>
          </a:prstGeom>
        </p:spPr>
      </p:pic>
    </p:spTree>
    <p:extLst>
      <p:ext uri="{BB962C8B-B14F-4D97-AF65-F5344CB8AC3E}">
        <p14:creationId xmlns:p14="http://schemas.microsoft.com/office/powerpoint/2010/main" val="67802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29523"/>
            <a:ext cx="8746048" cy="184666"/>
          </a:xfrm>
          <a:prstGeom prst="rect">
            <a:avLst/>
          </a:prstGeom>
          <a:noFill/>
        </p:spPr>
        <p:txBody>
          <a:bodyPr wrap="square" lIns="0" tIns="0" rIns="0" bIns="0" rtlCol="0" anchor="t" anchorCtr="0">
            <a:spAutoFit/>
          </a:bodyPr>
          <a:lstStyle/>
          <a:p>
            <a:pPr algn="l"/>
            <a:r>
              <a:rPr lang="en-GB" sz="1200" b="1" i="0" u="none" strike="noStrike" baseline="0" dirty="0">
                <a:latin typeface="+mj-lt"/>
              </a:rPr>
              <a:t>Treasury of Linguistic Maps Online</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3231654"/>
          </a:xfrm>
          <a:prstGeom prst="rect">
            <a:avLst/>
          </a:prstGeom>
          <a:noFill/>
        </p:spPr>
        <p:txBody>
          <a:bodyPr wrap="square" rtlCol="0">
            <a:spAutoFit/>
          </a:bodyPr>
          <a:lstStyle/>
          <a:p>
            <a:pPr marL="171450" indent="-171450" algn="l">
              <a:buFont typeface="Arial" panose="020B0604020202020204" pitchFamily="34" charset="0"/>
              <a:buChar char="•"/>
            </a:pPr>
            <a:r>
              <a:rPr lang="en-GB" sz="1200" b="0" i="0" u="none" strike="noStrike" baseline="0" dirty="0">
                <a:solidFill>
                  <a:srgbClr val="1A1A18"/>
                </a:solidFill>
              </a:rPr>
              <a:t>High-resolution linguistic maps from De Gruyter’s archives, some of them presented for the first time in digital format.</a:t>
            </a:r>
          </a:p>
          <a:p>
            <a:pPr marL="171450" indent="-171450" algn="l">
              <a:buFont typeface="Arial" panose="020B0604020202020204" pitchFamily="34" charset="0"/>
              <a:buChar char="•"/>
            </a:pPr>
            <a:r>
              <a:rPr lang="en-GB" sz="1200" b="0" i="0" u="none" strike="noStrike" baseline="0" dirty="0">
                <a:solidFill>
                  <a:srgbClr val="1A1A18"/>
                </a:solidFill>
              </a:rPr>
              <a:t>Enriched with detailed metadata allowing specific searches.</a:t>
            </a:r>
          </a:p>
          <a:p>
            <a:pPr marL="171450" indent="-171450" algn="l">
              <a:buFont typeface="Arial" panose="020B0604020202020204" pitchFamily="34" charset="0"/>
              <a:buChar char="•"/>
            </a:pPr>
            <a:r>
              <a:rPr lang="en-GB" sz="1200" b="0" i="0" u="none" strike="noStrike" baseline="0" dirty="0">
                <a:solidFill>
                  <a:srgbClr val="1A1A18"/>
                </a:solidFill>
              </a:rPr>
              <a:t>Map interface allows zooming, printing, and PDF export</a:t>
            </a:r>
          </a:p>
          <a:p>
            <a:pPr marL="171450" indent="-171450" algn="l">
              <a:buFont typeface="Arial" panose="020B0604020202020204" pitchFamily="34" charset="0"/>
              <a:buChar char="•"/>
            </a:pPr>
            <a:r>
              <a:rPr lang="en-GB" sz="1200" b="0" i="0" u="none" strike="noStrike" baseline="0" dirty="0">
                <a:solidFill>
                  <a:srgbClr val="1A1A18"/>
                </a:solidFill>
              </a:rPr>
              <a:t>Maps in English and German, all metadata in English for comprehensive searches (completion in 2022).</a:t>
            </a:r>
          </a:p>
          <a:p>
            <a:pPr marL="171450" indent="-171450" algn="l">
              <a:buFont typeface="Arial" panose="020B0604020202020204" pitchFamily="34" charset="0"/>
              <a:buChar char="•"/>
            </a:pPr>
            <a:r>
              <a:rPr lang="en-GB" sz="1200" b="0" i="0" u="none" strike="noStrike" baseline="0" dirty="0">
                <a:solidFill>
                  <a:srgbClr val="1A1A18"/>
                </a:solidFill>
              </a:rPr>
              <a:t>Completion of content in 2022, containing 8,000 maps.</a:t>
            </a:r>
          </a:p>
          <a:p>
            <a:pPr marL="171450" indent="-171450" algn="l">
              <a:buFont typeface="Arial" panose="020B0604020202020204" pitchFamily="34" charset="0"/>
              <a:buChar char="•"/>
            </a:pPr>
            <a:r>
              <a:rPr lang="en-GB" sz="1200" b="0" i="0" u="none" strike="noStrike" baseline="0" dirty="0">
                <a:solidFill>
                  <a:srgbClr val="1A1A18"/>
                </a:solidFill>
              </a:rPr>
              <a:t>Non-restrictive DRM – allows for an unlimited number of simultaneous users campus- / institution-wide.</a:t>
            </a:r>
          </a:p>
          <a:p>
            <a:pPr algn="l"/>
            <a:endParaRPr lang="en-GB" sz="1200" b="0" i="0" u="none" strike="noStrike" baseline="0" dirty="0">
              <a:solidFill>
                <a:srgbClr val="1A1A18"/>
              </a:solidFill>
            </a:endParaRPr>
          </a:p>
          <a:p>
            <a:pPr algn="l"/>
            <a:r>
              <a:rPr lang="en-GB" sz="1200" b="0" i="1" u="none" strike="noStrike" baseline="0" dirty="0">
                <a:solidFill>
                  <a:srgbClr val="1A1A18"/>
                </a:solidFill>
              </a:rPr>
              <a:t>Treasury of Linguistic Maps</a:t>
            </a:r>
            <a:r>
              <a:rPr lang="en-GB" sz="1200" b="0" i="0" u="none" strike="noStrike" baseline="0" dirty="0">
                <a:solidFill>
                  <a:srgbClr val="1A1A18"/>
                </a:solidFill>
              </a:rPr>
              <a:t>, an indispensable resource for visualized information on various topics in linguistics, presents linguistic maps selected from various atlases and other publications that have been published by De Gruyter/De Gruyter Mouton. For the first time, this material is made searchable in one place and in a new, improved format. All maps have been scanned in high-resolution for maximum quality and enriched with detailed metadata.</a:t>
            </a:r>
            <a:endParaRPr lang="en-GB" sz="1200" dirty="0"/>
          </a:p>
        </p:txBody>
      </p:sp>
      <p:pic>
        <p:nvPicPr>
          <p:cNvPr id="27650" name="Picture 2" descr="Treasury of Linguistic Maps Online">
            <a:extLst>
              <a:ext uri="{FF2B5EF4-FFF2-40B4-BE49-F238E27FC236}">
                <a16:creationId xmlns:a16="http://schemas.microsoft.com/office/drawing/2014/main" id="{D28691D8-0E26-45D0-2F67-23C187242A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885" y="1023578"/>
            <a:ext cx="1811020" cy="1811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902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4AA8809-5A2D-E719-C76E-C510267DDAAC}"/>
              </a:ext>
            </a:extLst>
          </p:cNvPr>
          <p:cNvSpPr>
            <a:spLocks noGrp="1"/>
          </p:cNvSpPr>
          <p:nvPr>
            <p:ph type="title"/>
          </p:nvPr>
        </p:nvSpPr>
        <p:spPr/>
        <p:txBody>
          <a:bodyPr>
            <a:normAutofit/>
          </a:bodyPr>
          <a:lstStyle/>
          <a:p>
            <a:r>
              <a:rPr lang="de-DE" dirty="0"/>
              <a:t>De Gruyter Databases 2023</a:t>
            </a:r>
            <a:br>
              <a:rPr lang="de-DE" dirty="0"/>
            </a:br>
            <a:br>
              <a:rPr lang="de-DE" dirty="0"/>
            </a:br>
            <a:r>
              <a:rPr lang="en-GB" sz="2400" u="none" strike="noStrike" dirty="0">
                <a:effectLst/>
              </a:rPr>
              <a:t>Literary Studies</a:t>
            </a:r>
            <a:br>
              <a:rPr lang="en-GB" sz="2400" b="0" i="0" u="none" strike="noStrike" dirty="0">
                <a:solidFill>
                  <a:srgbClr val="000000"/>
                </a:solidFill>
                <a:effectLst/>
                <a:latin typeface="Calibri" panose="020F0502020204030204" pitchFamily="34" charset="0"/>
              </a:rPr>
            </a:br>
            <a:endParaRPr lang="de-DE" dirty="0"/>
          </a:p>
        </p:txBody>
      </p:sp>
    </p:spTree>
    <p:extLst>
      <p:ext uri="{BB962C8B-B14F-4D97-AF65-F5344CB8AC3E}">
        <p14:creationId xmlns:p14="http://schemas.microsoft.com/office/powerpoint/2010/main" val="346772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369332"/>
          </a:xfrm>
          <a:prstGeom prst="rect">
            <a:avLst/>
          </a:prstGeom>
          <a:noFill/>
        </p:spPr>
        <p:txBody>
          <a:bodyPr wrap="square" lIns="0" tIns="0" rIns="0" bIns="0" rtlCol="0" anchor="t" anchorCtr="0">
            <a:spAutoFit/>
          </a:bodyPr>
          <a:lstStyle/>
          <a:p>
            <a:pPr algn="l"/>
            <a:r>
              <a:rPr lang="de-DE" sz="1200" b="1" i="0" u="none" strike="noStrike" baseline="0" dirty="0">
                <a:solidFill>
                  <a:srgbClr val="12120D"/>
                </a:solidFill>
                <a:latin typeface="+mj-lt"/>
              </a:rPr>
              <a:t>Deutsche Literatur des 18. Jahrhunderts Online</a:t>
            </a:r>
          </a:p>
          <a:p>
            <a:pPr algn="l"/>
            <a:r>
              <a:rPr lang="de-DE" sz="1200" b="0" i="0" u="none" strike="noStrike" baseline="0" dirty="0">
                <a:solidFill>
                  <a:srgbClr val="1A1A18"/>
                </a:solidFill>
                <a:latin typeface="+mj-lt"/>
              </a:rPr>
              <a:t>Erstausgaben und Werkausgaben von der </a:t>
            </a:r>
            <a:r>
              <a:rPr lang="en-GB" sz="1200" b="0" i="0" u="none" strike="noStrike" baseline="0" dirty="0" err="1">
                <a:solidFill>
                  <a:srgbClr val="1A1A18"/>
                </a:solidFill>
                <a:latin typeface="+mj-lt"/>
              </a:rPr>
              <a:t>Frühaufklärung</a:t>
            </a:r>
            <a:r>
              <a:rPr lang="en-GB" sz="1200" b="0" i="0" u="none" strike="noStrike" baseline="0" dirty="0">
                <a:solidFill>
                  <a:srgbClr val="1A1A18"/>
                </a:solidFill>
                <a:latin typeface="+mj-lt"/>
              </a:rPr>
              <a:t> bis </a:t>
            </a:r>
            <a:r>
              <a:rPr lang="en-GB" sz="1200" b="0" i="0" u="none" strike="noStrike" baseline="0" dirty="0" err="1">
                <a:solidFill>
                  <a:srgbClr val="1A1A18"/>
                </a:solidFill>
                <a:latin typeface="+mj-lt"/>
              </a:rPr>
              <a:t>zur</a:t>
            </a:r>
            <a:r>
              <a:rPr lang="en-GB" sz="1200" b="0" i="0" u="none" strike="noStrike" baseline="0" dirty="0">
                <a:solidFill>
                  <a:srgbClr val="1A1A18"/>
                </a:solidFill>
                <a:latin typeface="+mj-lt"/>
              </a:rPr>
              <a:t> </a:t>
            </a:r>
            <a:r>
              <a:rPr lang="en-GB" sz="1200" b="0" i="0" u="none" strike="noStrike" baseline="0" dirty="0" err="1">
                <a:solidFill>
                  <a:srgbClr val="1A1A18"/>
                </a:solidFill>
                <a:latin typeface="+mj-lt"/>
              </a:rPr>
              <a:t>Spätaufklärung</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2246769"/>
          </a:xfrm>
          <a:prstGeom prst="rect">
            <a:avLst/>
          </a:prstGeom>
          <a:noFill/>
        </p:spPr>
        <p:txBody>
          <a:bodyPr wrap="square" rtlCol="0">
            <a:spAutoFit/>
          </a:bodyPr>
          <a:lstStyle/>
          <a:p>
            <a:pPr marL="171450" indent="-171450" algn="l">
              <a:buFont typeface="Arial" panose="020B0604020202020204" pitchFamily="34" charset="0"/>
              <a:buChar char="•"/>
            </a:pPr>
            <a:r>
              <a:rPr lang="en-GB" sz="1000" b="0" i="0" u="none" strike="noStrike" baseline="0" dirty="0">
                <a:solidFill>
                  <a:srgbClr val="1A1A18"/>
                </a:solidFill>
              </a:rPr>
              <a:t>First editions and first published complete editions by German-language authors of the 18</a:t>
            </a:r>
            <a:r>
              <a:rPr lang="en-GB" sz="1000" b="0" i="0" u="none" strike="noStrike" baseline="30000" dirty="0">
                <a:solidFill>
                  <a:srgbClr val="1A1A18"/>
                </a:solidFill>
              </a:rPr>
              <a:t>th</a:t>
            </a:r>
            <a:r>
              <a:rPr lang="en-GB" sz="1000" b="0" i="0" u="none" strike="noStrike" baseline="0" dirty="0">
                <a:solidFill>
                  <a:srgbClr val="1A1A18"/>
                </a:solidFill>
              </a:rPr>
              <a:t> century.</a:t>
            </a:r>
          </a:p>
          <a:p>
            <a:pPr marL="171450" indent="-171450" algn="l">
              <a:buFont typeface="Arial" panose="020B0604020202020204" pitchFamily="34" charset="0"/>
              <a:buChar char="•"/>
            </a:pPr>
            <a:r>
              <a:rPr lang="en-GB" sz="1000" b="0" i="0" u="none" strike="noStrike" baseline="0" dirty="0">
                <a:solidFill>
                  <a:srgbClr val="1A1A18"/>
                </a:solidFill>
              </a:rPr>
              <a:t>Each work is available as a digital facsimile; searchable in full text.</a:t>
            </a:r>
          </a:p>
          <a:p>
            <a:pPr marL="171450" indent="-171450" algn="l">
              <a:buFont typeface="Arial" panose="020B0604020202020204" pitchFamily="34" charset="0"/>
              <a:buChar char="•"/>
            </a:pPr>
            <a:r>
              <a:rPr lang="en-GB" sz="1000" b="0" i="0" u="none" strike="noStrike" baseline="0" dirty="0">
                <a:solidFill>
                  <a:srgbClr val="1A1A18"/>
                </a:solidFill>
              </a:rPr>
              <a:t>Electronic tables of contents that allow direct access to the start of each chapter.</a:t>
            </a:r>
          </a:p>
          <a:p>
            <a:pPr marL="171450" indent="-171450" algn="l">
              <a:buFont typeface="Arial" panose="020B0604020202020204" pitchFamily="34" charset="0"/>
              <a:buChar char="•"/>
            </a:pPr>
            <a:r>
              <a:rPr lang="en-GB" sz="1000" b="0" i="0" u="none" strike="noStrike" baseline="0" dirty="0">
                <a:solidFill>
                  <a:srgbClr val="1A1A18"/>
                </a:solidFill>
              </a:rPr>
              <a:t>Each work is classified by one or more literary genres, enabling systematic access to the contents of the database. </a:t>
            </a:r>
          </a:p>
          <a:p>
            <a:pPr marL="171450" indent="-171450" algn="l">
              <a:buFont typeface="Arial" panose="020B0604020202020204" pitchFamily="34" charset="0"/>
              <a:buChar char="•"/>
            </a:pPr>
            <a:r>
              <a:rPr lang="en-GB" sz="1000" b="0" i="0" u="none" strike="noStrike" baseline="0" dirty="0">
                <a:solidFill>
                  <a:srgbClr val="1A1A18"/>
                </a:solidFill>
              </a:rPr>
              <a:t>Non-restrictive DRM allows for an unlimited number of simultaneous users on campus / institution-wide </a:t>
            </a:r>
          </a:p>
          <a:p>
            <a:pPr algn="l"/>
            <a:endParaRPr lang="en-GB" sz="1000" b="0" i="0" u="none" strike="noStrike" baseline="0" dirty="0">
              <a:solidFill>
                <a:srgbClr val="1A1A18"/>
              </a:solidFill>
            </a:endParaRPr>
          </a:p>
          <a:p>
            <a:pPr algn="l"/>
            <a:r>
              <a:rPr lang="en-GB" sz="1000" b="0" i="0" u="none" strike="noStrike" baseline="0" dirty="0">
                <a:solidFill>
                  <a:srgbClr val="1A1A18"/>
                </a:solidFill>
              </a:rPr>
              <a:t>Through </a:t>
            </a:r>
            <a:r>
              <a:rPr lang="en-GB" sz="1000" b="0" i="1" u="none" strike="noStrike" baseline="0" dirty="0">
                <a:solidFill>
                  <a:srgbClr val="1A1A18"/>
                </a:solidFill>
              </a:rPr>
              <a:t>18th Century German Literature Online</a:t>
            </a:r>
            <a:r>
              <a:rPr lang="en-GB" sz="1000" b="0" i="0" u="none" strike="noStrike" baseline="0" dirty="0">
                <a:solidFill>
                  <a:srgbClr val="1A1A18"/>
                </a:solidFill>
              </a:rPr>
              <a:t>, first editions and first published complete editions by 642 German-speaking authors of the 18</a:t>
            </a:r>
            <a:r>
              <a:rPr lang="en-GB" sz="1000" b="0" i="0" u="none" strike="noStrike" baseline="30000" dirty="0">
                <a:solidFill>
                  <a:srgbClr val="1A1A18"/>
                </a:solidFill>
              </a:rPr>
              <a:t>th</a:t>
            </a:r>
            <a:r>
              <a:rPr lang="en-GB" sz="1000" b="0" i="0" u="none" strike="noStrike" baseline="0" dirty="0">
                <a:solidFill>
                  <a:srgbClr val="1A1A18"/>
                </a:solidFill>
              </a:rPr>
              <a:t> century are now available online. The 2,675 works with 4,494 volumes reflect the broad spectrum of</a:t>
            </a:r>
          </a:p>
          <a:p>
            <a:pPr algn="l"/>
            <a:r>
              <a:rPr lang="en-GB" sz="1000" b="0" i="0" u="none" strike="noStrike" baseline="0" dirty="0">
                <a:solidFill>
                  <a:srgbClr val="1A1A18"/>
                </a:solidFill>
              </a:rPr>
              <a:t>German literature from the early stages of the age of Enlightenment to the later part of the period.</a:t>
            </a:r>
            <a:endParaRPr lang="en-GB" sz="1000" dirty="0"/>
          </a:p>
        </p:txBody>
      </p:sp>
      <p:pic>
        <p:nvPicPr>
          <p:cNvPr id="20482" name="Picture 2" descr="Deutsche Literatur des 18. Jahrhunderts Online">
            <a:extLst>
              <a:ext uri="{FF2B5EF4-FFF2-40B4-BE49-F238E27FC236}">
                <a16:creationId xmlns:a16="http://schemas.microsoft.com/office/drawing/2014/main" id="{65761DCD-4AB4-6BD1-2BA7-5B743484BE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20957"/>
            <a:ext cx="1803937" cy="1803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917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8CAF7F4-AF54-F42C-B9F2-EFB5BBD3745E}"/>
              </a:ext>
            </a:extLst>
          </p:cNvPr>
          <p:cNvSpPr/>
          <p:nvPr/>
        </p:nvSpPr>
        <p:spPr>
          <a:xfrm>
            <a:off x="0" y="0"/>
            <a:ext cx="9180512" cy="699542"/>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157449"/>
            <a:ext cx="8746048" cy="338554"/>
          </a:xfrm>
          <a:prstGeom prst="rect">
            <a:avLst/>
          </a:prstGeom>
          <a:noFill/>
        </p:spPr>
        <p:txBody>
          <a:bodyPr wrap="square" lIns="0" tIns="0" rIns="0" bIns="0" rtlCol="0" anchor="t" anchorCtr="0">
            <a:spAutoFit/>
          </a:bodyPr>
          <a:lstStyle/>
          <a:p>
            <a:pPr algn="l"/>
            <a:r>
              <a:rPr lang="en-GB" sz="1200" b="1" i="0" u="none" strike="noStrike" baseline="0" dirty="0">
                <a:solidFill>
                  <a:srgbClr val="1A1A18"/>
                </a:solidFill>
                <a:latin typeface="+mj-lt"/>
              </a:rPr>
              <a:t>BUILDING TYPES ONLINE</a:t>
            </a:r>
          </a:p>
          <a:p>
            <a:pPr algn="l"/>
            <a:r>
              <a:rPr lang="en-GB" sz="1000" b="0" i="0" u="none" strike="noStrike" baseline="0" dirty="0">
                <a:solidFill>
                  <a:srgbClr val="1A1A18"/>
                </a:solidFill>
                <a:latin typeface="+mj-lt"/>
              </a:rPr>
              <a:t>In cooperation with Bauwelt</a:t>
            </a:r>
            <a:endParaRPr lang="de-DE" sz="1000" dirty="0">
              <a:latin typeface="+mj-lt"/>
              <a:cs typeface="Gotham Medium" pitchFamily="2" charset="0"/>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77359" y="3543858"/>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913939"/>
            <a:ext cx="2196244" cy="461665"/>
          </a:xfrm>
          <a:prstGeom prst="rect">
            <a:avLst/>
          </a:prstGeom>
          <a:noFill/>
        </p:spPr>
        <p:txBody>
          <a:bodyPr wrap="square">
            <a:spAutoFit/>
          </a:bodyPr>
          <a:lstStyle/>
          <a:p>
            <a:pPr algn="l"/>
            <a:r>
              <a:rPr lang="en-GB" sz="800" b="1" i="0" u="none" strike="noStrike" baseline="0" dirty="0">
                <a:solidFill>
                  <a:srgbClr val="1A1A18"/>
                </a:solidFill>
                <a:latin typeface="Gotham-Bold" pitchFamily="50" charset="0"/>
              </a:rPr>
              <a:t>LANGUAGE </a:t>
            </a:r>
            <a:r>
              <a:rPr lang="en-GB" sz="800" b="0" i="0" u="none" strike="noStrike" baseline="0" dirty="0">
                <a:solidFill>
                  <a:srgbClr val="1A1A18"/>
                </a:solidFill>
                <a:latin typeface="Gotham-Book" pitchFamily="50" charset="0"/>
              </a:rPr>
              <a:t>English</a:t>
            </a:r>
          </a:p>
          <a:p>
            <a:pPr algn="l"/>
            <a:r>
              <a:rPr lang="en-GB" sz="800" b="1" i="0" u="none" strike="noStrike" baseline="0" dirty="0">
                <a:solidFill>
                  <a:srgbClr val="1A1A18"/>
                </a:solidFill>
                <a:latin typeface="Gotham-Bold" pitchFamily="50" charset="0"/>
              </a:rPr>
              <a:t>USER INTERFACE </a:t>
            </a:r>
            <a:r>
              <a:rPr lang="en-GB" sz="800" b="0" i="0" u="none" strike="noStrike" baseline="0" dirty="0">
                <a:solidFill>
                  <a:srgbClr val="1A1A18"/>
                </a:solidFill>
                <a:latin typeface="Gotham-Book" pitchFamily="50" charset="0"/>
              </a:rPr>
              <a:t>English, German</a:t>
            </a:r>
          </a:p>
          <a:p>
            <a:pPr algn="l"/>
            <a:r>
              <a:rPr lang="en-GB" sz="800" b="1" i="0" u="none" strike="noStrike" baseline="0" dirty="0">
                <a:solidFill>
                  <a:srgbClr val="1A1A18"/>
                </a:solidFill>
                <a:latin typeface="Gotham-Bold" pitchFamily="50" charset="0"/>
              </a:rPr>
              <a:t>UPDATE FREQUENCY </a:t>
            </a:r>
            <a:r>
              <a:rPr lang="en-GB" sz="800" b="0" i="0" u="none" strike="noStrike" baseline="0" dirty="0">
                <a:solidFill>
                  <a:srgbClr val="1A1A18"/>
                </a:solidFill>
                <a:latin typeface="Gotham-Book" pitchFamily="50" charset="0"/>
              </a:rPr>
              <a:t>Annually</a:t>
            </a:r>
            <a:endParaRPr lang="en-GB" sz="800" dirty="0"/>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3600986"/>
          </a:xfrm>
          <a:prstGeom prst="rect">
            <a:avLst/>
          </a:prstGeom>
          <a:noFill/>
        </p:spPr>
        <p:txBody>
          <a:bodyPr wrap="square" rtlCol="0">
            <a:spAutoFit/>
          </a:bodyPr>
          <a:lstStyle/>
          <a:p>
            <a:pPr algn="l"/>
            <a:r>
              <a:rPr lang="en-GB" sz="1200" dirty="0">
                <a:solidFill>
                  <a:srgbClr val="1A1A18"/>
                </a:solidFill>
              </a:rPr>
              <a:t>An indispensable tool for studying and teaching architecture with over 1300 entries, 6300 drawings, and 2700 photographs. </a:t>
            </a:r>
          </a:p>
          <a:p>
            <a:pPr algn="l"/>
            <a:endParaRPr lang="en-GB" sz="1200" dirty="0">
              <a:solidFill>
                <a:srgbClr val="1A1A18"/>
              </a:solidFill>
            </a:endParaRPr>
          </a:p>
          <a:p>
            <a:pPr algn="l"/>
            <a:r>
              <a:rPr lang="en-GB" sz="1200" dirty="0">
                <a:solidFill>
                  <a:srgbClr val="1A1A18"/>
                </a:solidFill>
              </a:rPr>
              <a:t>The</a:t>
            </a:r>
            <a:r>
              <a:rPr lang="en-GB" sz="1200" b="0" i="0" u="none" strike="noStrike" baseline="0" dirty="0">
                <a:solidFill>
                  <a:srgbClr val="1A1A18"/>
                </a:solidFill>
              </a:rPr>
              <a:t> large international collection </a:t>
            </a:r>
            <a:r>
              <a:rPr lang="en-GB" sz="1200" dirty="0">
                <a:solidFill>
                  <a:srgbClr val="1A1A18"/>
                </a:solidFill>
              </a:rPr>
              <a:t>contains </a:t>
            </a:r>
            <a:r>
              <a:rPr lang="en-GB" sz="1200" b="0" i="0" u="none" strike="noStrike" baseline="0" dirty="0">
                <a:solidFill>
                  <a:srgbClr val="1A1A18"/>
                </a:solidFill>
              </a:rPr>
              <a:t>contemporary buildings, from housing and offices to museums, schools and other building types. </a:t>
            </a:r>
          </a:p>
          <a:p>
            <a:pPr algn="l"/>
            <a:endParaRPr lang="en-GB" sz="1200" dirty="0">
              <a:solidFill>
                <a:srgbClr val="1A1A18"/>
              </a:solidFill>
            </a:endParaRPr>
          </a:p>
          <a:p>
            <a:pPr algn="l"/>
            <a:r>
              <a:rPr lang="en-GB" sz="1200" b="0" i="0" u="none" strike="noStrike" baseline="0" dirty="0">
                <a:solidFill>
                  <a:srgbClr val="1A1A18"/>
                </a:solidFill>
              </a:rPr>
              <a:t>A focus on floor plans and other architectural drawings in unrivalled quality - a considerable segment of the drawings are vector-based. </a:t>
            </a:r>
          </a:p>
          <a:p>
            <a:pPr algn="l"/>
            <a:endParaRPr lang="en-GB" sz="1200" b="0" i="0" u="none" strike="noStrike" baseline="0" dirty="0">
              <a:solidFill>
                <a:srgbClr val="1A1A18"/>
              </a:solidFill>
            </a:endParaRPr>
          </a:p>
          <a:p>
            <a:pPr algn="l"/>
            <a:r>
              <a:rPr lang="en-GB" sz="1200" b="0" i="1" u="none" strike="noStrike" baseline="0" dirty="0">
                <a:solidFill>
                  <a:srgbClr val="1A1A18"/>
                </a:solidFill>
              </a:rPr>
              <a:t>Building Types Online </a:t>
            </a:r>
            <a:r>
              <a:rPr lang="en-GB" sz="1200" b="0" i="0" u="none" strike="noStrike" baseline="0" dirty="0">
                <a:solidFill>
                  <a:srgbClr val="1A1A18"/>
                </a:solidFill>
              </a:rPr>
              <a:t>is a resource for the study and practice of architectural design. It is based on Birkhäuser‘s high international standing in professional architecture books, on the knowledge of the authors, who are leading experts in their fields, as well as on the technical quality of the illustrations. </a:t>
            </a:r>
          </a:p>
          <a:p>
            <a:pPr algn="l"/>
            <a:endParaRPr lang="en-GB" sz="1200" b="0" i="0" u="none" strike="noStrike" baseline="0" dirty="0">
              <a:solidFill>
                <a:srgbClr val="1A1A18"/>
              </a:solidFill>
            </a:endParaRPr>
          </a:p>
          <a:p>
            <a:pPr algn="l"/>
            <a:r>
              <a:rPr lang="en-GB" sz="1200" b="0" i="0" u="none" strike="noStrike" baseline="0" dirty="0">
                <a:solidFill>
                  <a:srgbClr val="1A1A18"/>
                </a:solidFill>
              </a:rPr>
              <a:t>Building types comprise housing with many subcategories as a focus, as well as schools and kindergartens, offices, museums and many more.</a:t>
            </a:r>
            <a:endParaRPr lang="en-GB" sz="1200" dirty="0"/>
          </a:p>
        </p:txBody>
      </p:sp>
      <p:pic>
        <p:nvPicPr>
          <p:cNvPr id="2" name="Picture 2">
            <a:extLst>
              <a:ext uri="{FF2B5EF4-FFF2-40B4-BE49-F238E27FC236}">
                <a16:creationId xmlns:a16="http://schemas.microsoft.com/office/drawing/2014/main" id="{83829621-A2AA-3297-F1C5-BFD0C067093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95536" y="1023577"/>
            <a:ext cx="1800199" cy="180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694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184666"/>
          </a:xfrm>
          <a:prstGeom prst="rect">
            <a:avLst/>
          </a:prstGeom>
          <a:noFill/>
        </p:spPr>
        <p:txBody>
          <a:bodyPr wrap="square" lIns="0" tIns="0" rIns="0" bIns="0" rtlCol="0" anchor="t" anchorCtr="0">
            <a:spAutoFit/>
          </a:bodyPr>
          <a:lstStyle/>
          <a:p>
            <a:pPr algn="l"/>
            <a:r>
              <a:rPr lang="de-DE" sz="1200" b="1" i="0" u="none" strike="noStrike" baseline="0" dirty="0">
                <a:solidFill>
                  <a:srgbClr val="12120D"/>
                </a:solidFill>
                <a:latin typeface="+mj-lt"/>
              </a:rPr>
              <a:t>Deutsches Literatur-Lexikon Online</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461665"/>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a:p>
            <a:pPr algn="l"/>
            <a:r>
              <a:rPr lang="en-GB" sz="800" b="1" i="0" u="none" strike="noStrike" baseline="0" dirty="0">
                <a:solidFill>
                  <a:srgbClr val="1A1A18"/>
                </a:solidFill>
              </a:rPr>
              <a:t>UPDATE FREQUENCY </a:t>
            </a:r>
            <a:r>
              <a:rPr lang="en-GB" sz="800" b="0" i="0" u="none" strike="noStrike" baseline="0" dirty="0">
                <a:solidFill>
                  <a:srgbClr val="1A1A18"/>
                </a:solidFill>
              </a:rPr>
              <a:t>Twice a year</a:t>
            </a: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2862322"/>
          </a:xfrm>
          <a:prstGeom prst="rect">
            <a:avLst/>
          </a:prstGeom>
          <a:noFill/>
        </p:spPr>
        <p:txBody>
          <a:bodyPr wrap="square" rtlCol="0">
            <a:spAutoFit/>
          </a:bodyPr>
          <a:lstStyle/>
          <a:p>
            <a:pPr marL="171450" indent="-171450" algn="l">
              <a:buFont typeface="Arial" panose="020B0604020202020204" pitchFamily="34" charset="0"/>
              <a:buChar char="•"/>
            </a:pPr>
            <a:r>
              <a:rPr lang="en-GB" sz="1000" b="0" i="0" u="none" strike="noStrike" baseline="0" dirty="0">
                <a:solidFill>
                  <a:srgbClr val="1A1A18"/>
                </a:solidFill>
              </a:rPr>
              <a:t>Offers comprehensive and reliable information on authors from German-speaking countries, from the Middle Ages to the present.</a:t>
            </a:r>
          </a:p>
          <a:p>
            <a:pPr marL="171450" indent="-171450" algn="l">
              <a:buFont typeface="Arial" panose="020B0604020202020204" pitchFamily="34" charset="0"/>
              <a:buChar char="•"/>
            </a:pPr>
            <a:r>
              <a:rPr lang="en-GB" sz="1000" b="0" i="0" u="none" strike="noStrike" baseline="0" dirty="0">
                <a:solidFill>
                  <a:srgbClr val="1A1A18"/>
                </a:solidFill>
              </a:rPr>
              <a:t>Integration with the </a:t>
            </a:r>
            <a:r>
              <a:rPr lang="en-GB" sz="1000" b="0" i="1" u="none" strike="noStrike" baseline="0" dirty="0" err="1">
                <a:solidFill>
                  <a:srgbClr val="1A1A18"/>
                </a:solidFill>
              </a:rPr>
              <a:t>Verfasser-Datenbank</a:t>
            </a:r>
            <a:r>
              <a:rPr lang="en-GB" sz="1000" b="0" i="1" u="none" strike="noStrike" baseline="0" dirty="0">
                <a:solidFill>
                  <a:srgbClr val="1A1A18"/>
                </a:solidFill>
              </a:rPr>
              <a:t> </a:t>
            </a:r>
            <a:r>
              <a:rPr lang="en-GB" sz="1000" b="0" i="0" u="none" strike="noStrike" baseline="0" dirty="0">
                <a:solidFill>
                  <a:srgbClr val="1A1A18"/>
                </a:solidFill>
              </a:rPr>
              <a:t>(Database of Authors): articles refer to the </a:t>
            </a:r>
            <a:r>
              <a:rPr lang="en-GB" sz="1000" b="0" i="1" u="none" strike="noStrike" baseline="0" dirty="0" err="1">
                <a:solidFill>
                  <a:srgbClr val="1A1A18"/>
                </a:solidFill>
              </a:rPr>
              <a:t>Verfasser-Datenbank</a:t>
            </a:r>
            <a:r>
              <a:rPr lang="en-GB" sz="1000" b="0" i="1" u="none" strike="noStrike" baseline="0" dirty="0">
                <a:solidFill>
                  <a:srgbClr val="1A1A18"/>
                </a:solidFill>
              </a:rPr>
              <a:t> </a:t>
            </a:r>
            <a:r>
              <a:rPr lang="en-GB" sz="1000" b="0" i="0" u="none" strike="noStrike" baseline="0" dirty="0">
                <a:solidFill>
                  <a:srgbClr val="1A1A18"/>
                </a:solidFill>
              </a:rPr>
              <a:t>via links.</a:t>
            </a:r>
          </a:p>
          <a:p>
            <a:pPr marL="171450" indent="-171450" algn="l">
              <a:buFont typeface="Arial" panose="020B0604020202020204" pitchFamily="34" charset="0"/>
              <a:buChar char="•"/>
            </a:pPr>
            <a:r>
              <a:rPr lang="en-GB" sz="1000" b="0" i="0" u="none" strike="noStrike" baseline="0" dirty="0">
                <a:solidFill>
                  <a:srgbClr val="1A1A18"/>
                </a:solidFill>
              </a:rPr>
              <a:t>Search options include keywords, names, work titles, genres, biographical data, contributors and literature references.</a:t>
            </a:r>
          </a:p>
          <a:p>
            <a:pPr marL="171450" indent="-171450" algn="l">
              <a:buFont typeface="Arial" panose="020B0604020202020204" pitchFamily="34" charset="0"/>
              <a:buChar char="•"/>
            </a:pPr>
            <a:r>
              <a:rPr lang="en-GB" sz="1000" b="0" i="0" u="none" strike="noStrike" baseline="0" dirty="0" err="1">
                <a:solidFill>
                  <a:srgbClr val="1A1A18"/>
                </a:solidFill>
              </a:rPr>
              <a:t>Citability</a:t>
            </a:r>
            <a:r>
              <a:rPr lang="en-GB" sz="1000" b="0" i="0" u="none" strike="noStrike" baseline="0" dirty="0">
                <a:solidFill>
                  <a:srgbClr val="1A1A18"/>
                </a:solidFill>
              </a:rPr>
              <a:t> is ensured thanks to a DOI for each article</a:t>
            </a:r>
          </a:p>
          <a:p>
            <a:pPr marL="171450" indent="-171450" algn="l">
              <a:buFont typeface="Arial" panose="020B0604020202020204" pitchFamily="34" charset="0"/>
              <a:buChar char="•"/>
            </a:pPr>
            <a:r>
              <a:rPr lang="en-GB" sz="1000" b="0" i="0" u="none" strike="noStrike" baseline="0" dirty="0">
                <a:solidFill>
                  <a:srgbClr val="1A1A18"/>
                </a:solidFill>
              </a:rPr>
              <a:t>Bibliographic information is updated on a continuous basis with data from the </a:t>
            </a:r>
            <a:r>
              <a:rPr lang="en-GB" sz="1000" b="0" i="1" u="none" strike="noStrike" baseline="0" dirty="0" err="1">
                <a:solidFill>
                  <a:srgbClr val="1A1A18"/>
                </a:solidFill>
              </a:rPr>
              <a:t>Germanistik</a:t>
            </a:r>
            <a:r>
              <a:rPr lang="en-GB" sz="1000" b="0" i="1" u="none" strike="noStrike" baseline="0" dirty="0">
                <a:solidFill>
                  <a:srgbClr val="1A1A18"/>
                </a:solidFill>
              </a:rPr>
              <a:t> Online Database</a:t>
            </a:r>
          </a:p>
          <a:p>
            <a:pPr marL="171450" indent="-171450" algn="l">
              <a:buFont typeface="Arial" panose="020B0604020202020204" pitchFamily="34" charset="0"/>
              <a:buChar char="•"/>
            </a:pPr>
            <a:r>
              <a:rPr lang="en-GB" sz="1000" b="0" i="0" u="none" strike="noStrike" baseline="0" dirty="0">
                <a:solidFill>
                  <a:srgbClr val="1A1A18"/>
                </a:solidFill>
              </a:rPr>
              <a:t>The online reference work’s non-restrictive DRM allows for an unlimited number of simultaneous users at each campus/institution</a:t>
            </a:r>
          </a:p>
          <a:p>
            <a:pPr algn="l"/>
            <a:endParaRPr lang="en-GB" sz="1000" b="0" i="0" u="none" strike="noStrike" baseline="0" dirty="0">
              <a:solidFill>
                <a:srgbClr val="1A1A18"/>
              </a:solidFill>
            </a:endParaRPr>
          </a:p>
          <a:p>
            <a:pPr algn="l"/>
            <a:r>
              <a:rPr lang="en-GB" sz="1000" b="0" i="0" u="none" strike="noStrike" baseline="0" dirty="0">
                <a:solidFill>
                  <a:srgbClr val="1A1A18"/>
                </a:solidFill>
              </a:rPr>
              <a:t>This online reference work makes the most well-known and reliable texts on German literature available for the first time online: </a:t>
            </a:r>
            <a:r>
              <a:rPr lang="en-GB" sz="1000" b="0" i="1" u="none" strike="noStrike" baseline="0" dirty="0" err="1">
                <a:solidFill>
                  <a:srgbClr val="1A1A18"/>
                </a:solidFill>
              </a:rPr>
              <a:t>Deutsches</a:t>
            </a:r>
            <a:r>
              <a:rPr lang="en-GB" sz="1000" b="0" i="1" u="none" strike="noStrike" baseline="0" dirty="0">
                <a:solidFill>
                  <a:srgbClr val="1A1A18"/>
                </a:solidFill>
              </a:rPr>
              <a:t> </a:t>
            </a:r>
            <a:r>
              <a:rPr lang="en-GB" sz="1000" b="0" i="1" u="none" strike="noStrike" baseline="0" dirty="0" err="1">
                <a:solidFill>
                  <a:srgbClr val="1A1A18"/>
                </a:solidFill>
              </a:rPr>
              <a:t>Literatur-Lexikon</a:t>
            </a:r>
            <a:r>
              <a:rPr lang="en-GB" sz="1000" b="0" i="1" u="none" strike="noStrike" baseline="0" dirty="0">
                <a:solidFill>
                  <a:srgbClr val="1A1A18"/>
                </a:solidFill>
              </a:rPr>
              <a:t> </a:t>
            </a:r>
            <a:r>
              <a:rPr lang="en-GB" sz="1000" b="0" i="0" u="none" strike="noStrike" baseline="0" dirty="0">
                <a:solidFill>
                  <a:srgbClr val="1A1A18"/>
                </a:solidFill>
              </a:rPr>
              <a:t>and its supplemental series, </a:t>
            </a:r>
            <a:r>
              <a:rPr lang="en-GB" sz="1000" b="0" i="1" u="none" strike="noStrike" baseline="0" dirty="0" err="1">
                <a:solidFill>
                  <a:srgbClr val="1A1A18"/>
                </a:solidFill>
              </a:rPr>
              <a:t>Deutsches</a:t>
            </a:r>
            <a:r>
              <a:rPr lang="en-GB" sz="1000" b="0" i="1" u="none" strike="noStrike" baseline="0" dirty="0">
                <a:solidFill>
                  <a:srgbClr val="1A1A18"/>
                </a:solidFill>
              </a:rPr>
              <a:t> </a:t>
            </a:r>
            <a:r>
              <a:rPr lang="en-GB" sz="1000" b="0" i="1" u="none" strike="noStrike" baseline="0" dirty="0" err="1">
                <a:solidFill>
                  <a:srgbClr val="1A1A18"/>
                </a:solidFill>
              </a:rPr>
              <a:t>Literatur-Lexikon</a:t>
            </a:r>
            <a:r>
              <a:rPr lang="en-GB" sz="1000" b="0" i="1" u="none" strike="noStrike" baseline="0" dirty="0">
                <a:solidFill>
                  <a:srgbClr val="1A1A18"/>
                </a:solidFill>
              </a:rPr>
              <a:t>. Das 20. </a:t>
            </a:r>
            <a:r>
              <a:rPr lang="en-GB" sz="1000" b="0" i="1" u="none" strike="noStrike" baseline="0" dirty="0" err="1">
                <a:solidFill>
                  <a:srgbClr val="1A1A18"/>
                </a:solidFill>
              </a:rPr>
              <a:t>Jahrhundert</a:t>
            </a:r>
            <a:r>
              <a:rPr lang="en-GB" sz="1000" b="0" i="1" u="none" strike="noStrike" baseline="0" dirty="0">
                <a:solidFill>
                  <a:srgbClr val="1A1A18"/>
                </a:solidFill>
              </a:rPr>
              <a:t> </a:t>
            </a:r>
            <a:r>
              <a:rPr lang="de-DE" sz="1000" b="0" i="0" u="none" strike="noStrike" baseline="0" dirty="0">
                <a:solidFill>
                  <a:srgbClr val="1A1A18"/>
                </a:solidFill>
              </a:rPr>
              <a:t>and </a:t>
            </a:r>
            <a:r>
              <a:rPr lang="de-DE" sz="1000" b="0" i="1" u="none" strike="noStrike" baseline="0" dirty="0">
                <a:solidFill>
                  <a:srgbClr val="1A1A18"/>
                </a:solidFill>
              </a:rPr>
              <a:t>Deutsches Literatur Lexikon. Das Mittelalter. </a:t>
            </a:r>
            <a:r>
              <a:rPr lang="en-GB" sz="1000" b="0" i="0" u="none" strike="noStrike" baseline="0" dirty="0">
                <a:solidFill>
                  <a:srgbClr val="1A1A18"/>
                </a:solidFill>
              </a:rPr>
              <a:t>Initially, the online reference work contains 77 volumes with some 70,000 articles. Two volumes will be added each year.</a:t>
            </a:r>
            <a:endParaRPr lang="en-GB" sz="1000" dirty="0"/>
          </a:p>
        </p:txBody>
      </p:sp>
      <p:pic>
        <p:nvPicPr>
          <p:cNvPr id="19458" name="Picture 2" descr="Deutsches Literatur-Lexikon Online">
            <a:extLst>
              <a:ext uri="{FF2B5EF4-FFF2-40B4-BE49-F238E27FC236}">
                <a16:creationId xmlns:a16="http://schemas.microsoft.com/office/drawing/2014/main" id="{26CEF78A-9F36-4D1C-CB39-F841C0701B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20958"/>
            <a:ext cx="1800220" cy="1800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994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369332"/>
          </a:xfrm>
          <a:prstGeom prst="rect">
            <a:avLst/>
          </a:prstGeom>
          <a:noFill/>
        </p:spPr>
        <p:txBody>
          <a:bodyPr wrap="square" lIns="0" tIns="0" rIns="0" bIns="0" rtlCol="0" anchor="t" anchorCtr="0">
            <a:spAutoFit/>
          </a:bodyPr>
          <a:lstStyle/>
          <a:p>
            <a:pPr algn="l"/>
            <a:r>
              <a:rPr lang="de-DE" sz="1200" b="1" i="0" u="none" strike="noStrike" baseline="0" dirty="0">
                <a:solidFill>
                  <a:srgbClr val="12120D"/>
                </a:solidFill>
                <a:latin typeface="+mj-lt"/>
              </a:rPr>
              <a:t>Deutsches Theater-Lexikon Online</a:t>
            </a:r>
          </a:p>
          <a:p>
            <a:pPr algn="l"/>
            <a:r>
              <a:rPr lang="en-GB" sz="1200" b="0" i="0" u="none" strike="noStrike" baseline="0" dirty="0" err="1">
                <a:solidFill>
                  <a:srgbClr val="1A1A18"/>
                </a:solidFill>
                <a:latin typeface="Gotham-Book" pitchFamily="50" charset="0"/>
              </a:rPr>
              <a:t>Biographisches</a:t>
            </a:r>
            <a:r>
              <a:rPr lang="en-GB" sz="1200" b="0" i="0" u="none" strike="noStrike" baseline="0" dirty="0">
                <a:solidFill>
                  <a:srgbClr val="1A1A18"/>
                </a:solidFill>
                <a:latin typeface="Gotham-Book" pitchFamily="50" charset="0"/>
              </a:rPr>
              <a:t> und </a:t>
            </a:r>
            <a:r>
              <a:rPr lang="en-GB" sz="1200" b="0" i="0" u="none" strike="noStrike" baseline="0" dirty="0" err="1">
                <a:solidFill>
                  <a:srgbClr val="1A1A18"/>
                </a:solidFill>
                <a:latin typeface="Gotham-Book" pitchFamily="50" charset="0"/>
              </a:rPr>
              <a:t>bibliographisches</a:t>
            </a:r>
            <a:r>
              <a:rPr lang="en-GB" sz="1200" b="0" i="0" u="none" strike="noStrike" baseline="0" dirty="0">
                <a:solidFill>
                  <a:srgbClr val="1A1A18"/>
                </a:solidFill>
                <a:latin typeface="Gotham-Book" pitchFamily="50" charset="0"/>
              </a:rPr>
              <a:t> </a:t>
            </a:r>
            <a:r>
              <a:rPr lang="en-GB" sz="1200" b="0" i="0" u="none" strike="noStrike" baseline="0" dirty="0" err="1">
                <a:solidFill>
                  <a:srgbClr val="1A1A18"/>
                </a:solidFill>
                <a:latin typeface="Gotham-Book" pitchFamily="50" charset="0"/>
              </a:rPr>
              <a:t>Handbuch</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2862322"/>
          </a:xfrm>
          <a:prstGeom prst="rect">
            <a:avLst/>
          </a:prstGeom>
          <a:noFill/>
        </p:spPr>
        <p:txBody>
          <a:bodyPr wrap="square" rtlCol="0">
            <a:spAutoFit/>
          </a:bodyPr>
          <a:lstStyle/>
          <a:p>
            <a:pPr marL="171450" indent="-171450" algn="l">
              <a:buFont typeface="Arial" panose="020B0604020202020204" pitchFamily="34" charset="0"/>
              <a:buChar char="•"/>
            </a:pPr>
            <a:r>
              <a:rPr lang="en-GB" sz="1200" b="0" i="0" u="none" strike="noStrike" baseline="0" dirty="0">
                <a:solidFill>
                  <a:srgbClr val="1A1A18"/>
                </a:solidFill>
              </a:rPr>
              <a:t>The only comprehensive bio-bibliographic </a:t>
            </a:r>
            <a:r>
              <a:rPr lang="en-GB" sz="1200" b="0" i="0" u="none" strike="noStrike" baseline="0" dirty="0" err="1">
                <a:solidFill>
                  <a:srgbClr val="1A1A18"/>
                </a:solidFill>
              </a:rPr>
              <a:t>encyclopedia</a:t>
            </a:r>
            <a:r>
              <a:rPr lang="en-GB" sz="1200" b="0" i="0" u="none" strike="noStrike" baseline="0" dirty="0">
                <a:solidFill>
                  <a:srgbClr val="1A1A18"/>
                </a:solidFill>
              </a:rPr>
              <a:t> of the world of theatre in the German speaking world. </a:t>
            </a:r>
          </a:p>
          <a:p>
            <a:pPr marL="171450" indent="-171450" algn="l">
              <a:buFont typeface="Arial" panose="020B0604020202020204" pitchFamily="34" charset="0"/>
              <a:buChar char="•"/>
            </a:pPr>
            <a:r>
              <a:rPr lang="en-GB" sz="1200" b="0" i="0" u="none" strike="noStrike" baseline="0" dirty="0">
                <a:solidFill>
                  <a:srgbClr val="1A1A18"/>
                </a:solidFill>
              </a:rPr>
              <a:t>Contains information on every aspect of the stage</a:t>
            </a:r>
          </a:p>
          <a:p>
            <a:pPr marL="171450" indent="-171450" algn="l">
              <a:buFont typeface="Arial" panose="020B0604020202020204" pitchFamily="34" charset="0"/>
              <a:buChar char="•"/>
            </a:pPr>
            <a:r>
              <a:rPr lang="en-GB" sz="1200" b="0" i="0" u="none" strike="noStrike" baseline="0" dirty="0">
                <a:solidFill>
                  <a:srgbClr val="1A1A18"/>
                </a:solidFill>
              </a:rPr>
              <a:t>Search options include people, biographical information, professions and literature.</a:t>
            </a:r>
          </a:p>
          <a:p>
            <a:pPr marL="171450" indent="-171450" algn="l">
              <a:buFont typeface="Arial" panose="020B0604020202020204" pitchFamily="34" charset="0"/>
              <a:buChar char="•"/>
            </a:pPr>
            <a:r>
              <a:rPr lang="en-GB" sz="1200" b="0" i="0" u="none" strike="noStrike" baseline="0" dirty="0">
                <a:solidFill>
                  <a:srgbClr val="1A1A18"/>
                </a:solidFill>
              </a:rPr>
              <a:t>The online reference work’s non-restrictive DRM allows for an unlimited number of simultaneous users at each campus/institution.</a:t>
            </a:r>
          </a:p>
          <a:p>
            <a:pPr algn="l"/>
            <a:endParaRPr lang="en-GB" sz="1200" b="0" i="0" u="none" strike="noStrike" baseline="0" dirty="0">
              <a:solidFill>
                <a:srgbClr val="1A1A18"/>
              </a:solidFill>
            </a:endParaRPr>
          </a:p>
          <a:p>
            <a:pPr algn="l"/>
            <a:r>
              <a:rPr lang="en-GB" sz="1200" b="0" i="0" u="none" strike="noStrike" baseline="0" dirty="0">
                <a:solidFill>
                  <a:srgbClr val="1A1A18"/>
                </a:solidFill>
              </a:rPr>
              <a:t>This online reference work brings together all of the volumes of the </a:t>
            </a:r>
            <a:r>
              <a:rPr lang="en-GB" sz="1200" b="0" i="1" u="none" strike="noStrike" baseline="0" dirty="0" err="1">
                <a:solidFill>
                  <a:srgbClr val="1A1A18"/>
                </a:solidFill>
              </a:rPr>
              <a:t>Deutsches</a:t>
            </a:r>
            <a:r>
              <a:rPr lang="en-GB" sz="1200" b="0" i="1" u="none" strike="noStrike" baseline="0" dirty="0">
                <a:solidFill>
                  <a:srgbClr val="1A1A18"/>
                </a:solidFill>
              </a:rPr>
              <a:t> </a:t>
            </a:r>
            <a:r>
              <a:rPr lang="en-GB" sz="1200" b="0" i="1" u="none" strike="noStrike" baseline="0" dirty="0" err="1">
                <a:solidFill>
                  <a:srgbClr val="1A1A18"/>
                </a:solidFill>
              </a:rPr>
              <a:t>Theater</a:t>
            </a:r>
            <a:r>
              <a:rPr lang="en-GB" sz="1200" b="0" i="1" u="none" strike="noStrike" baseline="0" dirty="0">
                <a:solidFill>
                  <a:srgbClr val="1A1A18"/>
                </a:solidFill>
              </a:rPr>
              <a:t>-Lexikon </a:t>
            </a:r>
            <a:r>
              <a:rPr lang="en-GB" sz="1200" b="0" i="0" u="none" strike="noStrike" baseline="0" dirty="0">
                <a:solidFill>
                  <a:srgbClr val="1A1A18"/>
                </a:solidFill>
              </a:rPr>
              <a:t>[Encyclopedia of German Theatre] as an online database. It provides a host of information on every aspect of the stage and comprises meticulous research on performers, directors, playwrights, playhouses etc. The database defines significant key words and organizational structures and offers</a:t>
            </a:r>
          </a:p>
          <a:p>
            <a:pPr algn="l"/>
            <a:r>
              <a:rPr lang="en-GB" sz="1200" b="0" i="0" u="none" strike="noStrike" baseline="0" dirty="0">
                <a:solidFill>
                  <a:srgbClr val="1A1A18"/>
                </a:solidFill>
              </a:rPr>
              <a:t>advanced search functions.</a:t>
            </a:r>
            <a:endParaRPr lang="en-GB" sz="1200" dirty="0"/>
          </a:p>
        </p:txBody>
      </p:sp>
      <p:pic>
        <p:nvPicPr>
          <p:cNvPr id="18434" name="Picture 2" descr="Deutsches Theater-Lexikon Online">
            <a:extLst>
              <a:ext uri="{FF2B5EF4-FFF2-40B4-BE49-F238E27FC236}">
                <a16:creationId xmlns:a16="http://schemas.microsoft.com/office/drawing/2014/main" id="{B9878321-0C43-D3FA-AEC6-40F30744D1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20174"/>
            <a:ext cx="1801472" cy="1801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585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338554"/>
          </a:xfrm>
          <a:prstGeom prst="rect">
            <a:avLst/>
          </a:prstGeom>
          <a:noFill/>
        </p:spPr>
        <p:txBody>
          <a:bodyPr wrap="square" lIns="0" tIns="0" rIns="0" bIns="0" rtlCol="0" anchor="t" anchorCtr="0">
            <a:spAutoFit/>
          </a:bodyPr>
          <a:lstStyle/>
          <a:p>
            <a:pPr algn="l"/>
            <a:r>
              <a:rPr lang="en-GB" sz="1200" b="1" i="0" u="none" strike="noStrike" baseline="0" dirty="0" err="1">
                <a:solidFill>
                  <a:srgbClr val="12120D"/>
                </a:solidFill>
                <a:latin typeface="+mj-lt"/>
              </a:rPr>
              <a:t>Germanische</a:t>
            </a:r>
            <a:r>
              <a:rPr lang="en-GB" sz="1200" b="1" i="0" u="none" strike="noStrike" baseline="0" dirty="0">
                <a:solidFill>
                  <a:srgbClr val="12120D"/>
                </a:solidFill>
                <a:latin typeface="+mj-lt"/>
              </a:rPr>
              <a:t> </a:t>
            </a:r>
            <a:r>
              <a:rPr lang="en-GB" sz="1200" b="1" i="0" u="none" strike="noStrike" baseline="0" dirty="0" err="1">
                <a:solidFill>
                  <a:srgbClr val="12120D"/>
                </a:solidFill>
                <a:latin typeface="+mj-lt"/>
              </a:rPr>
              <a:t>Altertumskunde</a:t>
            </a:r>
            <a:r>
              <a:rPr lang="en-GB" sz="1200" b="1" i="0" u="none" strike="noStrike" baseline="0" dirty="0">
                <a:solidFill>
                  <a:srgbClr val="12120D"/>
                </a:solidFill>
                <a:latin typeface="+mj-lt"/>
              </a:rPr>
              <a:t> Online</a:t>
            </a:r>
          </a:p>
          <a:p>
            <a:pPr algn="l"/>
            <a:r>
              <a:rPr lang="en-GB" sz="1000" b="0" i="0" u="none" strike="noStrike" baseline="0" dirty="0" err="1">
                <a:solidFill>
                  <a:srgbClr val="1A1A18"/>
                </a:solidFill>
                <a:latin typeface="+mj-lt"/>
              </a:rPr>
              <a:t>Kulturgeschichte</a:t>
            </a:r>
            <a:r>
              <a:rPr lang="en-GB" sz="1000" b="0" i="0" u="none" strike="noStrike" baseline="0" dirty="0">
                <a:solidFill>
                  <a:srgbClr val="1A1A18"/>
                </a:solidFill>
                <a:latin typeface="+mj-lt"/>
              </a:rPr>
              <a:t> bis ins </a:t>
            </a:r>
            <a:r>
              <a:rPr lang="en-GB" sz="1000" b="0" i="0" u="none" strike="noStrike" baseline="0" dirty="0" err="1">
                <a:solidFill>
                  <a:srgbClr val="1A1A18"/>
                </a:solidFill>
                <a:latin typeface="+mj-lt"/>
              </a:rPr>
              <a:t>Frühmittelalter</a:t>
            </a:r>
            <a:r>
              <a:rPr lang="en-GB" sz="1000" b="0" i="0" u="none" strike="noStrike" baseline="0" dirty="0">
                <a:solidFill>
                  <a:srgbClr val="1A1A18"/>
                </a:solidFill>
                <a:latin typeface="+mj-lt"/>
              </a:rPr>
              <a:t> - </a:t>
            </a:r>
            <a:r>
              <a:rPr lang="en-GB" sz="1000" b="0" i="0" u="none" strike="noStrike" baseline="0" dirty="0" err="1">
                <a:solidFill>
                  <a:srgbClr val="1A1A18"/>
                </a:solidFill>
                <a:latin typeface="+mj-lt"/>
              </a:rPr>
              <a:t>Archäologie</a:t>
            </a:r>
            <a:r>
              <a:rPr lang="en-GB" sz="1000" b="0" i="0" u="none" strike="noStrike" baseline="0" dirty="0">
                <a:solidFill>
                  <a:srgbClr val="1A1A18"/>
                </a:solidFill>
                <a:latin typeface="+mj-lt"/>
              </a:rPr>
              <a:t>, </a:t>
            </a:r>
            <a:r>
              <a:rPr lang="en-GB" sz="1000" b="0" i="0" u="none" strike="noStrike" baseline="0" dirty="0" err="1">
                <a:solidFill>
                  <a:srgbClr val="1A1A18"/>
                </a:solidFill>
                <a:latin typeface="+mj-lt"/>
              </a:rPr>
              <a:t>Geschichte</a:t>
            </a:r>
            <a:r>
              <a:rPr lang="en-GB" sz="1000" b="0" i="0" u="none" strike="noStrike" baseline="0" dirty="0">
                <a:solidFill>
                  <a:srgbClr val="1A1A18"/>
                </a:solidFill>
                <a:latin typeface="+mj-lt"/>
              </a:rPr>
              <a:t>, </a:t>
            </a:r>
            <a:r>
              <a:rPr lang="en-GB" sz="1000" b="0" i="0" u="none" strike="noStrike" baseline="0" dirty="0" err="1">
                <a:solidFill>
                  <a:srgbClr val="1A1A18"/>
                </a:solidFill>
                <a:latin typeface="+mj-lt"/>
              </a:rPr>
              <a:t>Philologie</a:t>
            </a:r>
            <a:endParaRPr lang="en-GB" sz="10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2677656"/>
          </a:xfrm>
          <a:prstGeom prst="rect">
            <a:avLst/>
          </a:prstGeom>
          <a:noFill/>
        </p:spPr>
        <p:txBody>
          <a:bodyPr wrap="square" rtlCol="0">
            <a:spAutoFit/>
          </a:bodyPr>
          <a:lstStyle/>
          <a:p>
            <a:pPr marL="171450" indent="-171450" algn="l">
              <a:buFont typeface="Arial" panose="020B0604020202020204" pitchFamily="34" charset="0"/>
              <a:buChar char="•"/>
            </a:pPr>
            <a:r>
              <a:rPr lang="en-GB" sz="1200" b="0" i="0" u="none" strike="noStrike" baseline="0" dirty="0">
                <a:solidFill>
                  <a:srgbClr val="1A1A18"/>
                </a:solidFill>
              </a:rPr>
              <a:t>An authoritative online reference work covering all areas of early Germanic history.</a:t>
            </a:r>
          </a:p>
          <a:p>
            <a:pPr marL="171450" indent="-171450" algn="l">
              <a:buFont typeface="Arial" panose="020B0604020202020204" pitchFamily="34" charset="0"/>
              <a:buChar char="•"/>
            </a:pPr>
            <a:r>
              <a:rPr lang="en-GB" sz="1200" b="0" i="0" u="none" strike="noStrike" baseline="0" dirty="0">
                <a:solidFill>
                  <a:srgbClr val="1A1A18"/>
                </a:solidFill>
              </a:rPr>
              <a:t>Approx. 15 new and revised articles and 5 volumes are published each year.</a:t>
            </a:r>
          </a:p>
          <a:p>
            <a:pPr marL="171450" indent="-171450" algn="l">
              <a:buFont typeface="Arial" panose="020B0604020202020204" pitchFamily="34" charset="0"/>
              <a:buChar char="•"/>
            </a:pPr>
            <a:r>
              <a:rPr lang="en-GB" sz="1200" b="0" i="0" u="none" strike="noStrike" baseline="0" dirty="0">
                <a:solidFill>
                  <a:srgbClr val="1A1A18"/>
                </a:solidFill>
              </a:rPr>
              <a:t>Non-restrictive DRM – allows for an unlimited number of simultaneous users campus / institution-wide.</a:t>
            </a:r>
          </a:p>
          <a:p>
            <a:pPr algn="l"/>
            <a:endParaRPr lang="en-GB" sz="1200" b="0" i="0" u="none" strike="noStrike" baseline="0" dirty="0">
              <a:solidFill>
                <a:srgbClr val="1A1A18"/>
              </a:solidFill>
            </a:endParaRPr>
          </a:p>
          <a:p>
            <a:pPr algn="l"/>
            <a:r>
              <a:rPr lang="de-DE" sz="1200" b="0" i="1" u="none" strike="noStrike" baseline="0" dirty="0">
                <a:solidFill>
                  <a:srgbClr val="1A1A18"/>
                </a:solidFill>
              </a:rPr>
              <a:t>Germanische Altertumskunde Online </a:t>
            </a:r>
            <a:r>
              <a:rPr lang="de-DE" sz="1200" b="0" i="0" u="none" strike="noStrike" baseline="0" dirty="0">
                <a:solidFill>
                  <a:srgbClr val="1A1A18"/>
                </a:solidFill>
              </a:rPr>
              <a:t>(GAO) </a:t>
            </a:r>
            <a:r>
              <a:rPr lang="de-DE" sz="1200" b="0" i="0" u="none" strike="noStrike" baseline="0" dirty="0" err="1">
                <a:solidFill>
                  <a:srgbClr val="1A1A18"/>
                </a:solidFill>
              </a:rPr>
              <a:t>provides</a:t>
            </a:r>
            <a:r>
              <a:rPr lang="de-DE" sz="1200" b="0" i="0" u="none" strike="noStrike" baseline="0" dirty="0">
                <a:solidFill>
                  <a:srgbClr val="1A1A18"/>
                </a:solidFill>
              </a:rPr>
              <a:t> </a:t>
            </a:r>
            <a:r>
              <a:rPr lang="en-GB" sz="1200" b="0" i="0" u="none" strike="noStrike" baseline="0" dirty="0">
                <a:solidFill>
                  <a:srgbClr val="1A1A18"/>
                </a:solidFill>
              </a:rPr>
              <a:t>a unique research platform representing the current state of knowledge of Germanic and Northern European cultural history (subject areas history, </a:t>
            </a:r>
            <a:r>
              <a:rPr lang="en-GB" sz="1200" b="0" i="0" u="none" strike="noStrike" baseline="0" dirty="0" err="1">
                <a:solidFill>
                  <a:srgbClr val="1A1A18"/>
                </a:solidFill>
              </a:rPr>
              <a:t>archeology</a:t>
            </a:r>
            <a:r>
              <a:rPr lang="en-GB" sz="1200" b="0" i="0" u="none" strike="noStrike" baseline="0" dirty="0">
                <a:solidFill>
                  <a:srgbClr val="1A1A18"/>
                </a:solidFill>
              </a:rPr>
              <a:t>, art history, legal history, ethnology, and</a:t>
            </a:r>
          </a:p>
          <a:p>
            <a:pPr algn="l"/>
            <a:r>
              <a:rPr lang="en-GB" sz="1200" b="0" i="0" u="none" strike="noStrike" baseline="0" dirty="0">
                <a:solidFill>
                  <a:srgbClr val="1A1A18"/>
                </a:solidFill>
              </a:rPr>
              <a:t>religious studies). It contains the </a:t>
            </a:r>
            <a:r>
              <a:rPr lang="en-GB" sz="1200" b="0" i="1" u="none" strike="noStrike" baseline="0" dirty="0" err="1">
                <a:solidFill>
                  <a:srgbClr val="1A1A18"/>
                </a:solidFill>
              </a:rPr>
              <a:t>Reallexikon</a:t>
            </a:r>
            <a:r>
              <a:rPr lang="en-GB" sz="1200" b="0" i="1" u="none" strike="noStrike" baseline="0" dirty="0">
                <a:solidFill>
                  <a:srgbClr val="1A1A18"/>
                </a:solidFill>
              </a:rPr>
              <a:t> der </a:t>
            </a:r>
            <a:r>
              <a:rPr lang="en-GB" sz="1200" b="0" i="1" u="none" strike="noStrike" baseline="0" dirty="0" err="1">
                <a:solidFill>
                  <a:srgbClr val="1A1A18"/>
                </a:solidFill>
              </a:rPr>
              <a:t>Germanischen</a:t>
            </a:r>
            <a:r>
              <a:rPr lang="en-GB" sz="1200" b="0" i="1" u="none" strike="noStrike" baseline="0" dirty="0">
                <a:solidFill>
                  <a:srgbClr val="1A1A18"/>
                </a:solidFill>
              </a:rPr>
              <a:t> </a:t>
            </a:r>
            <a:r>
              <a:rPr lang="en-GB" sz="1200" b="0" i="1" u="none" strike="noStrike" baseline="0" dirty="0" err="1">
                <a:solidFill>
                  <a:srgbClr val="1A1A18"/>
                </a:solidFill>
              </a:rPr>
              <a:t>Altertumskunde</a:t>
            </a:r>
            <a:r>
              <a:rPr lang="en-GB" sz="1200" b="0" i="1" u="none" strike="noStrike" baseline="0" dirty="0">
                <a:solidFill>
                  <a:srgbClr val="1A1A18"/>
                </a:solidFill>
              </a:rPr>
              <a:t>, </a:t>
            </a:r>
            <a:r>
              <a:rPr lang="en-GB" sz="1200" b="0" i="0" u="none" strike="noStrike" baseline="0" dirty="0">
                <a:solidFill>
                  <a:srgbClr val="1A1A18"/>
                </a:solidFill>
              </a:rPr>
              <a:t>new and revised articles, the RGA-E series (currently, more than 120 volumes), journal articles, and single books.</a:t>
            </a:r>
            <a:endParaRPr lang="en-GB" sz="1200" dirty="0"/>
          </a:p>
        </p:txBody>
      </p:sp>
      <p:pic>
        <p:nvPicPr>
          <p:cNvPr id="4" name="Picture 3">
            <a:extLst>
              <a:ext uri="{FF2B5EF4-FFF2-40B4-BE49-F238E27FC236}">
                <a16:creationId xmlns:a16="http://schemas.microsoft.com/office/drawing/2014/main" id="{41774107-A881-A5B4-B8E0-D36CB3D5D7E5}"/>
              </a:ext>
            </a:extLst>
          </p:cNvPr>
          <p:cNvPicPr>
            <a:picLocks noChangeAspect="1"/>
          </p:cNvPicPr>
          <p:nvPr/>
        </p:nvPicPr>
        <p:blipFill>
          <a:blip r:embed="rId4"/>
          <a:stretch>
            <a:fillRect/>
          </a:stretch>
        </p:blipFill>
        <p:spPr>
          <a:xfrm>
            <a:off x="395536" y="1020957"/>
            <a:ext cx="1801472" cy="1805771"/>
          </a:xfrm>
          <a:prstGeom prst="rect">
            <a:avLst/>
          </a:prstGeom>
        </p:spPr>
      </p:pic>
      <p:sp>
        <p:nvSpPr>
          <p:cNvPr id="3" name="TextBox 2">
            <a:extLst>
              <a:ext uri="{FF2B5EF4-FFF2-40B4-BE49-F238E27FC236}">
                <a16:creationId xmlns:a16="http://schemas.microsoft.com/office/drawing/2014/main" id="{64B865A1-236F-0FFC-B537-2D4A4E12DE92}"/>
              </a:ext>
            </a:extLst>
          </p:cNvPr>
          <p:cNvSpPr txBox="1"/>
          <p:nvPr/>
        </p:nvSpPr>
        <p:spPr>
          <a:xfrm>
            <a:off x="323528" y="2882378"/>
            <a:ext cx="2808312" cy="584775"/>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a:p>
            <a:r>
              <a:rPr lang="en-GB" sz="800" b="1" i="0" u="none" strike="noStrike" baseline="0" dirty="0">
                <a:solidFill>
                  <a:srgbClr val="1A1A18"/>
                </a:solidFill>
              </a:rPr>
              <a:t>UPDATE FREQUENCY</a:t>
            </a:r>
            <a:r>
              <a:rPr lang="en-GB" sz="800" b="1" dirty="0">
                <a:solidFill>
                  <a:srgbClr val="1A1A18"/>
                </a:solidFill>
              </a:rPr>
              <a:t> </a:t>
            </a:r>
            <a:r>
              <a:rPr lang="en-GB" sz="800" dirty="0">
                <a:solidFill>
                  <a:srgbClr val="1A1A18"/>
                </a:solidFill>
              </a:rPr>
              <a:t>Twice a year </a:t>
            </a:r>
            <a:endParaRPr lang="en-GB" sz="800" b="0" i="0" u="none" strike="noStrike" baseline="0" dirty="0">
              <a:solidFill>
                <a:srgbClr val="1A1A18"/>
              </a:solidFill>
            </a:endParaRPr>
          </a:p>
          <a:p>
            <a:pPr algn="l"/>
            <a:endParaRPr lang="en-GB" sz="800" b="0" i="0" u="none" strike="noStrike" baseline="0" dirty="0">
              <a:solidFill>
                <a:srgbClr val="1A1A18"/>
              </a:solidFill>
            </a:endParaRPr>
          </a:p>
        </p:txBody>
      </p:sp>
    </p:spTree>
    <p:extLst>
      <p:ext uri="{BB962C8B-B14F-4D97-AF65-F5344CB8AC3E}">
        <p14:creationId xmlns:p14="http://schemas.microsoft.com/office/powerpoint/2010/main" val="2536826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338554"/>
          </a:xfrm>
          <a:prstGeom prst="rect">
            <a:avLst/>
          </a:prstGeom>
          <a:noFill/>
        </p:spPr>
        <p:txBody>
          <a:bodyPr wrap="square" lIns="0" tIns="0" rIns="0" bIns="0" rtlCol="0" anchor="t" anchorCtr="0">
            <a:spAutoFit/>
          </a:bodyPr>
          <a:lstStyle/>
          <a:p>
            <a:pPr algn="l"/>
            <a:r>
              <a:rPr lang="en-GB" sz="1200" b="1" i="0" u="none" strike="noStrike" baseline="0" dirty="0">
                <a:solidFill>
                  <a:srgbClr val="12120D"/>
                </a:solidFill>
                <a:latin typeface="+mj-lt"/>
              </a:rPr>
              <a:t>Der </a:t>
            </a:r>
            <a:r>
              <a:rPr lang="en-GB" sz="1200" b="1" i="0" u="none" strike="noStrike" baseline="0" dirty="0" err="1">
                <a:solidFill>
                  <a:srgbClr val="12120D"/>
                </a:solidFill>
                <a:latin typeface="+mj-lt"/>
              </a:rPr>
              <a:t>literarische</a:t>
            </a:r>
            <a:r>
              <a:rPr lang="en-GB" sz="1200" b="1" i="0" u="none" strike="noStrike" baseline="0" dirty="0">
                <a:solidFill>
                  <a:srgbClr val="12120D"/>
                </a:solidFill>
                <a:latin typeface="+mj-lt"/>
              </a:rPr>
              <a:t> </a:t>
            </a:r>
            <a:r>
              <a:rPr lang="en-GB" sz="1200" b="1" i="0" u="none" strike="noStrike" baseline="0" dirty="0" err="1">
                <a:solidFill>
                  <a:srgbClr val="12120D"/>
                </a:solidFill>
                <a:latin typeface="+mj-lt"/>
              </a:rPr>
              <a:t>Expressionismus</a:t>
            </a:r>
            <a:r>
              <a:rPr lang="en-GB" sz="1200" b="1" i="0" u="none" strike="noStrike" baseline="0" dirty="0">
                <a:solidFill>
                  <a:srgbClr val="12120D"/>
                </a:solidFill>
                <a:latin typeface="+mj-lt"/>
              </a:rPr>
              <a:t> Online</a:t>
            </a:r>
          </a:p>
          <a:p>
            <a:pPr algn="l"/>
            <a:r>
              <a:rPr lang="en-GB" sz="1000" b="0" i="0" u="none" strike="noStrike" baseline="0" dirty="0" err="1">
                <a:solidFill>
                  <a:srgbClr val="1A1A18"/>
                </a:solidFill>
                <a:latin typeface="Gotham-Book" pitchFamily="50" charset="0"/>
              </a:rPr>
              <a:t>Zeitschriften</a:t>
            </a:r>
            <a:r>
              <a:rPr lang="en-GB" sz="1000" b="0" i="0" u="none" strike="noStrike" baseline="0" dirty="0">
                <a:solidFill>
                  <a:srgbClr val="1A1A18"/>
                </a:solidFill>
                <a:latin typeface="Gotham-Book" pitchFamily="50" charset="0"/>
              </a:rPr>
              <a:t>, </a:t>
            </a:r>
            <a:r>
              <a:rPr lang="en-GB" sz="1000" b="0" i="0" u="none" strike="noStrike" baseline="0" dirty="0" err="1">
                <a:solidFill>
                  <a:srgbClr val="1A1A18"/>
                </a:solidFill>
                <a:latin typeface="Gotham-Book" pitchFamily="50" charset="0"/>
              </a:rPr>
              <a:t>Jahrbücher</a:t>
            </a:r>
            <a:r>
              <a:rPr lang="en-GB" sz="1000" b="0" i="0" u="none" strike="noStrike" baseline="0" dirty="0">
                <a:solidFill>
                  <a:srgbClr val="1A1A18"/>
                </a:solidFill>
                <a:latin typeface="Gotham-Book" pitchFamily="50" charset="0"/>
              </a:rPr>
              <a:t>, </a:t>
            </a:r>
            <a:r>
              <a:rPr lang="en-GB" sz="1000" b="0" i="0" u="none" strike="noStrike" baseline="0" dirty="0" err="1">
                <a:solidFill>
                  <a:srgbClr val="1A1A18"/>
                </a:solidFill>
                <a:latin typeface="Gotham-Book" pitchFamily="50" charset="0"/>
              </a:rPr>
              <a:t>Sammelwerke</a:t>
            </a:r>
            <a:r>
              <a:rPr lang="en-GB" sz="1000" b="0" i="0" u="none" strike="noStrike" baseline="0" dirty="0">
                <a:solidFill>
                  <a:srgbClr val="1A1A18"/>
                </a:solidFill>
                <a:latin typeface="Gotham-Book" pitchFamily="50" charset="0"/>
              </a:rPr>
              <a:t>, </a:t>
            </a:r>
            <a:r>
              <a:rPr lang="en-GB" sz="1000" b="0" i="0" u="none" strike="noStrike" baseline="0" dirty="0" err="1">
                <a:solidFill>
                  <a:srgbClr val="1A1A18"/>
                </a:solidFill>
                <a:latin typeface="Gotham-Book" pitchFamily="50" charset="0"/>
              </a:rPr>
              <a:t>Anthologien</a:t>
            </a:r>
            <a:endParaRPr lang="en-GB" sz="10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3046988"/>
          </a:xfrm>
          <a:prstGeom prst="rect">
            <a:avLst/>
          </a:prstGeom>
          <a:noFill/>
        </p:spPr>
        <p:txBody>
          <a:bodyPr wrap="square" rtlCol="0">
            <a:spAutoFit/>
          </a:bodyPr>
          <a:lstStyle/>
          <a:p>
            <a:pPr marL="171450" indent="-171450" algn="l">
              <a:buFont typeface="Arial" panose="020B0604020202020204" pitchFamily="34" charset="0"/>
              <a:buChar char="•"/>
            </a:pPr>
            <a:r>
              <a:rPr lang="en-GB" sz="1200" b="0" i="0" u="none" strike="noStrike" baseline="0" dirty="0">
                <a:solidFill>
                  <a:srgbClr val="1A1A18"/>
                </a:solidFill>
              </a:rPr>
              <a:t>151 journals, yearbooks, collections, and anthologies from the early 20th century.</a:t>
            </a:r>
          </a:p>
          <a:p>
            <a:pPr marL="171450" indent="-171450" algn="l">
              <a:buFont typeface="Arial" panose="020B0604020202020204" pitchFamily="34" charset="0"/>
              <a:buChar char="•"/>
            </a:pPr>
            <a:r>
              <a:rPr lang="en-GB" sz="1200" b="0" i="0" u="none" strike="noStrike" baseline="0" dirty="0">
                <a:solidFill>
                  <a:srgbClr val="1A1A18"/>
                </a:solidFill>
              </a:rPr>
              <a:t>2,404 issues in full text.</a:t>
            </a:r>
          </a:p>
          <a:p>
            <a:pPr marL="171450" indent="-171450" algn="l">
              <a:buFont typeface="Arial" panose="020B0604020202020204" pitchFamily="34" charset="0"/>
              <a:buChar char="•"/>
            </a:pPr>
            <a:r>
              <a:rPr lang="en-GB" sz="1200" b="0" i="0" u="none" strike="noStrike" baseline="0" dirty="0">
                <a:solidFill>
                  <a:srgbClr val="1A1A18"/>
                </a:solidFill>
              </a:rPr>
              <a:t>Journals, yearbooks, collections, and anthologies are presented online as digital facsimiles.</a:t>
            </a:r>
          </a:p>
          <a:p>
            <a:pPr marL="171450" indent="-171450" algn="l">
              <a:buFont typeface="Arial" panose="020B0604020202020204" pitchFamily="34" charset="0"/>
              <a:buChar char="•"/>
            </a:pPr>
            <a:r>
              <a:rPr lang="en-GB" sz="1200" b="0" i="0" u="none" strike="noStrike" baseline="0" dirty="0">
                <a:solidFill>
                  <a:srgbClr val="1A1A18"/>
                </a:solidFill>
              </a:rPr>
              <a:t>Articles can be found through various search criteria, including full text search.</a:t>
            </a:r>
          </a:p>
          <a:p>
            <a:pPr marL="171450" indent="-171450" algn="l">
              <a:buFont typeface="Arial" panose="020B0604020202020204" pitchFamily="34" charset="0"/>
              <a:buChar char="•"/>
            </a:pPr>
            <a:r>
              <a:rPr lang="en-GB" sz="1200" b="0" i="0" u="none" strike="noStrike" baseline="0" dirty="0">
                <a:solidFill>
                  <a:srgbClr val="1A1A18"/>
                </a:solidFill>
              </a:rPr>
              <a:t>Supplemented with bio-bibliographical articles on 350 expressionist authors.</a:t>
            </a:r>
          </a:p>
          <a:p>
            <a:pPr marL="171450" indent="-171450" algn="l">
              <a:buFont typeface="Arial" panose="020B0604020202020204" pitchFamily="34" charset="0"/>
              <a:buChar char="•"/>
            </a:pPr>
            <a:r>
              <a:rPr lang="en-GB" sz="1200" b="0" i="0" u="none" strike="noStrike" baseline="0" dirty="0">
                <a:solidFill>
                  <a:srgbClr val="1A1A18"/>
                </a:solidFill>
              </a:rPr>
              <a:t>Non-restrictive DRM – allows for an unlimited number of simultaneous users campus / institution-wide.</a:t>
            </a:r>
          </a:p>
          <a:p>
            <a:pPr algn="l"/>
            <a:endParaRPr lang="en-GB" sz="1200" b="0" i="0" u="none" strike="noStrike" baseline="0" dirty="0">
              <a:solidFill>
                <a:srgbClr val="1A1A18"/>
              </a:solidFill>
            </a:endParaRPr>
          </a:p>
          <a:p>
            <a:pPr algn="l"/>
            <a:r>
              <a:rPr lang="en-GB" sz="1200" b="0" i="0" u="none" strike="noStrike" baseline="0" dirty="0">
                <a:solidFill>
                  <a:srgbClr val="1A1A18"/>
                </a:solidFill>
              </a:rPr>
              <a:t>Through the research database </a:t>
            </a:r>
            <a:r>
              <a:rPr lang="en-GB" sz="1200" b="0" i="1" u="none" strike="noStrike" baseline="0" dirty="0">
                <a:solidFill>
                  <a:srgbClr val="1A1A18"/>
                </a:solidFill>
              </a:rPr>
              <a:t>Der </a:t>
            </a:r>
            <a:r>
              <a:rPr lang="en-GB" sz="1200" b="0" i="1" u="none" strike="noStrike" baseline="0" dirty="0" err="1">
                <a:solidFill>
                  <a:srgbClr val="1A1A18"/>
                </a:solidFill>
              </a:rPr>
              <a:t>Literarische</a:t>
            </a:r>
            <a:r>
              <a:rPr lang="en-GB" sz="1200" b="0" i="1" u="none" strike="noStrike" baseline="0" dirty="0">
                <a:solidFill>
                  <a:srgbClr val="1A1A18"/>
                </a:solidFill>
              </a:rPr>
              <a:t> </a:t>
            </a:r>
            <a:r>
              <a:rPr lang="en-GB" sz="1200" b="0" i="1" u="none" strike="noStrike" baseline="0" dirty="0" err="1">
                <a:solidFill>
                  <a:srgbClr val="1A1A18"/>
                </a:solidFill>
              </a:rPr>
              <a:t>Expressionismus</a:t>
            </a:r>
            <a:r>
              <a:rPr lang="en-GB" sz="1200" b="0" i="1" u="none" strike="noStrike" baseline="0" dirty="0">
                <a:solidFill>
                  <a:srgbClr val="1A1A18"/>
                </a:solidFill>
              </a:rPr>
              <a:t> Online </a:t>
            </a:r>
            <a:r>
              <a:rPr lang="en-GB" sz="1200" b="0" i="0" u="none" strike="noStrike" baseline="0" dirty="0">
                <a:solidFill>
                  <a:srgbClr val="1A1A18"/>
                </a:solidFill>
              </a:rPr>
              <a:t>(German Literary Expressionism Online) 151 journals, yearbooks, collections and anthologies from the early 20th century</a:t>
            </a:r>
          </a:p>
          <a:p>
            <a:pPr algn="l"/>
            <a:r>
              <a:rPr lang="en-GB" sz="1200" b="0" i="0" u="none" strike="noStrike" baseline="0" dirty="0">
                <a:solidFill>
                  <a:srgbClr val="1A1A18"/>
                </a:solidFill>
              </a:rPr>
              <a:t>with 2,404 issues are now available in full text.</a:t>
            </a:r>
            <a:endParaRPr lang="en-GB" sz="1200" dirty="0"/>
          </a:p>
        </p:txBody>
      </p:sp>
      <p:pic>
        <p:nvPicPr>
          <p:cNvPr id="40962" name="Picture 2" descr="Der literarische Expressionismus Online">
            <a:extLst>
              <a:ext uri="{FF2B5EF4-FFF2-40B4-BE49-F238E27FC236}">
                <a16:creationId xmlns:a16="http://schemas.microsoft.com/office/drawing/2014/main" id="{4715F1A0-EE72-722E-A392-1A17977516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885" y="1023578"/>
            <a:ext cx="1815666" cy="1815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08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4AA8809-5A2D-E719-C76E-C510267DDAAC}"/>
              </a:ext>
            </a:extLst>
          </p:cNvPr>
          <p:cNvSpPr>
            <a:spLocks noGrp="1"/>
          </p:cNvSpPr>
          <p:nvPr>
            <p:ph type="title"/>
          </p:nvPr>
        </p:nvSpPr>
        <p:spPr/>
        <p:txBody>
          <a:bodyPr>
            <a:normAutofit/>
          </a:bodyPr>
          <a:lstStyle/>
          <a:p>
            <a:r>
              <a:rPr lang="de-DE" dirty="0"/>
              <a:t>De Gruyter Databases 2023</a:t>
            </a:r>
            <a:br>
              <a:rPr lang="de-DE" dirty="0"/>
            </a:br>
            <a:br>
              <a:rPr lang="de-DE" dirty="0"/>
            </a:br>
            <a:r>
              <a:rPr lang="en-GB" dirty="0"/>
              <a:t>Medicine</a:t>
            </a:r>
            <a:br>
              <a:rPr lang="en-GB" sz="2400" b="0" i="0" u="none" strike="noStrike" dirty="0">
                <a:solidFill>
                  <a:srgbClr val="000000"/>
                </a:solidFill>
                <a:effectLst/>
                <a:latin typeface="Calibri" panose="020F0502020204030204" pitchFamily="34" charset="0"/>
              </a:rPr>
            </a:br>
            <a:endParaRPr lang="de-DE" dirty="0"/>
          </a:p>
        </p:txBody>
      </p:sp>
    </p:spTree>
    <p:extLst>
      <p:ext uri="{BB962C8B-B14F-4D97-AF65-F5344CB8AC3E}">
        <p14:creationId xmlns:p14="http://schemas.microsoft.com/office/powerpoint/2010/main" val="1150665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29523"/>
            <a:ext cx="8746048" cy="369332"/>
          </a:xfrm>
          <a:prstGeom prst="rect">
            <a:avLst/>
          </a:prstGeom>
          <a:noFill/>
        </p:spPr>
        <p:txBody>
          <a:bodyPr wrap="square" lIns="0" tIns="0" rIns="0" bIns="0" rtlCol="0" anchor="t" anchorCtr="0">
            <a:spAutoFit/>
          </a:bodyPr>
          <a:lstStyle/>
          <a:p>
            <a:pPr algn="l"/>
            <a:r>
              <a:rPr lang="en-GB" sz="1200" b="1" i="0" u="none" strike="noStrike" baseline="0" dirty="0">
                <a:latin typeface="+mj-lt"/>
              </a:rPr>
              <a:t>PHYSIK ONLINE</a:t>
            </a:r>
          </a:p>
          <a:p>
            <a:pPr algn="l"/>
            <a:r>
              <a:rPr lang="en-GB" sz="1200" b="0" i="0" u="none" strike="noStrike" baseline="0" dirty="0">
                <a:latin typeface="+mj-lt"/>
              </a:rPr>
              <a:t>[Physics Online]</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2554545"/>
          </a:xfrm>
          <a:prstGeom prst="rect">
            <a:avLst/>
          </a:prstGeom>
          <a:noFill/>
        </p:spPr>
        <p:txBody>
          <a:bodyPr wrap="square" rtlCol="0">
            <a:spAutoFit/>
          </a:bodyPr>
          <a:lstStyle/>
          <a:p>
            <a:pPr marL="171450" indent="-171450" algn="l">
              <a:buFont typeface="Arial" panose="020B0604020202020204" pitchFamily="34" charset="0"/>
              <a:buChar char="•"/>
            </a:pPr>
            <a:r>
              <a:rPr lang="en-GB" sz="1000" b="0" i="0" u="none" strike="noStrike" baseline="0" dirty="0">
                <a:solidFill>
                  <a:srgbClr val="1A1A18"/>
                </a:solidFill>
              </a:rPr>
              <a:t>Covering the whole curriculum of physics.</a:t>
            </a:r>
          </a:p>
          <a:p>
            <a:pPr marL="171450" indent="-171450" algn="l">
              <a:buFont typeface="Arial" panose="020B0604020202020204" pitchFamily="34" charset="0"/>
              <a:buChar char="•"/>
            </a:pPr>
            <a:r>
              <a:rPr lang="en-GB" sz="1000" b="0" i="0" u="none" strike="noStrike" baseline="0" dirty="0">
                <a:solidFill>
                  <a:srgbClr val="1A1A18"/>
                </a:solidFill>
              </a:rPr>
              <a:t>Quick and comprehensive information on more than 100 subjects with extended lists for further reading including annual updates.</a:t>
            </a:r>
          </a:p>
          <a:p>
            <a:pPr marL="171450" indent="-171450" algn="l">
              <a:buFont typeface="Arial" panose="020B0604020202020204" pitchFamily="34" charset="0"/>
              <a:buChar char="•"/>
            </a:pPr>
            <a:r>
              <a:rPr lang="en-GB" sz="1000" b="0" i="0" u="none" strike="noStrike" baseline="0" dirty="0">
                <a:solidFill>
                  <a:srgbClr val="1A1A18"/>
                </a:solidFill>
              </a:rPr>
              <a:t>Swift results due to detailed thesaurus with 20,000 keywords.</a:t>
            </a:r>
          </a:p>
          <a:p>
            <a:pPr marL="171450" indent="-171450" algn="l">
              <a:buFont typeface="Arial" panose="020B0604020202020204" pitchFamily="34" charset="0"/>
              <a:buChar char="•"/>
            </a:pPr>
            <a:r>
              <a:rPr lang="en-GB" sz="1000" b="0" i="0" u="none" strike="noStrike" baseline="0" dirty="0">
                <a:solidFill>
                  <a:srgbClr val="1A1A18"/>
                </a:solidFill>
              </a:rPr>
              <a:t>Special highlighted content like </a:t>
            </a:r>
            <a:r>
              <a:rPr lang="en-GB" sz="1000" b="0" i="1" u="none" strike="noStrike" baseline="0" dirty="0">
                <a:solidFill>
                  <a:srgbClr val="1A1A18"/>
                </a:solidFill>
              </a:rPr>
              <a:t>Examples, Exercise/Solution, Consider, Learning Target, </a:t>
            </a:r>
            <a:r>
              <a:rPr lang="en-GB" sz="1000" b="0" i="0" u="none" strike="noStrike" baseline="0" dirty="0">
                <a:solidFill>
                  <a:srgbClr val="1A1A18"/>
                </a:solidFill>
              </a:rPr>
              <a:t>and </a:t>
            </a:r>
            <a:r>
              <a:rPr lang="en-GB" sz="1000" b="0" i="1" u="none" strike="noStrike" baseline="0" dirty="0">
                <a:solidFill>
                  <a:srgbClr val="1A1A18"/>
                </a:solidFill>
              </a:rPr>
              <a:t>Summary.</a:t>
            </a:r>
          </a:p>
          <a:p>
            <a:pPr marL="171450" indent="-171450" algn="l">
              <a:buFont typeface="Arial" panose="020B0604020202020204" pitchFamily="34" charset="0"/>
              <a:buChar char="•"/>
            </a:pPr>
            <a:r>
              <a:rPr lang="en-GB" sz="1000" b="0" i="0" u="none" strike="noStrike" baseline="0" dirty="0">
                <a:solidFill>
                  <a:srgbClr val="1A1A18"/>
                </a:solidFill>
              </a:rPr>
              <a:t>For undergraduate and graduate students with a major and minor in physics, PhD students, and lecturers.</a:t>
            </a:r>
          </a:p>
          <a:p>
            <a:pPr marL="171450" indent="-171450" algn="l">
              <a:buFont typeface="Arial" panose="020B0604020202020204" pitchFamily="34" charset="0"/>
              <a:buChar char="•"/>
            </a:pPr>
            <a:r>
              <a:rPr lang="en-GB" sz="1000" b="0" i="0" u="none" strike="noStrike" baseline="0" dirty="0">
                <a:solidFill>
                  <a:srgbClr val="1A1A18"/>
                </a:solidFill>
              </a:rPr>
              <a:t>Non-restrictive DRM – allows for an unlimited number of simultaneous users campus / institution-wide.</a:t>
            </a:r>
          </a:p>
          <a:p>
            <a:pPr algn="l"/>
            <a:endParaRPr lang="en-GB" sz="1000" b="0" i="0" u="none" strike="noStrike" baseline="0" dirty="0">
              <a:solidFill>
                <a:srgbClr val="1A1A18"/>
              </a:solidFill>
            </a:endParaRPr>
          </a:p>
          <a:p>
            <a:pPr algn="l"/>
            <a:r>
              <a:rPr lang="en-GB" sz="1000" b="0" i="1" u="none" strike="noStrike" baseline="0" dirty="0" err="1">
                <a:solidFill>
                  <a:srgbClr val="1A1A18"/>
                </a:solidFill>
              </a:rPr>
              <a:t>Physik</a:t>
            </a:r>
            <a:r>
              <a:rPr lang="en-GB" sz="1000" b="0" i="1" u="none" strike="noStrike" baseline="0" dirty="0">
                <a:solidFill>
                  <a:srgbClr val="1A1A18"/>
                </a:solidFill>
              </a:rPr>
              <a:t> Online </a:t>
            </a:r>
            <a:r>
              <a:rPr lang="en-GB" sz="1000" b="0" i="0" u="none" strike="noStrike" baseline="0" dirty="0">
                <a:solidFill>
                  <a:srgbClr val="1A1A18"/>
                </a:solidFill>
              </a:rPr>
              <a:t>offers detailed lectures on the entire curriculum of physics, from elementary foundations to further specialized fields. Excellent linking within the topics on the one hand, and the targeted</a:t>
            </a:r>
          </a:p>
          <a:p>
            <a:pPr algn="l"/>
            <a:r>
              <a:rPr lang="en-GB" sz="1000" b="0" i="0" u="none" strike="noStrike" baseline="0" dirty="0">
                <a:solidFill>
                  <a:srgbClr val="1A1A18"/>
                </a:solidFill>
              </a:rPr>
              <a:t>selection of specific texts such as mnemotechnic verses, learning objectives, and summaries on the other make this online reference work a valuable collection.</a:t>
            </a:r>
            <a:endParaRPr lang="en-GB" sz="1000" dirty="0"/>
          </a:p>
        </p:txBody>
      </p:sp>
      <p:pic>
        <p:nvPicPr>
          <p:cNvPr id="51202" name="Picture 2" descr="Physik Online">
            <a:extLst>
              <a:ext uri="{FF2B5EF4-FFF2-40B4-BE49-F238E27FC236}">
                <a16:creationId xmlns:a16="http://schemas.microsoft.com/office/drawing/2014/main" id="{9D2F0EBA-DEEC-209F-F76C-60942F5792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71" y="1023578"/>
            <a:ext cx="1786865" cy="17868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9556D5-7E1B-A597-3BBD-AE09B6839A47}"/>
              </a:ext>
            </a:extLst>
          </p:cNvPr>
          <p:cNvSpPr txBox="1"/>
          <p:nvPr/>
        </p:nvSpPr>
        <p:spPr>
          <a:xfrm>
            <a:off x="323528" y="2882378"/>
            <a:ext cx="2808312" cy="461665"/>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a:p>
            <a:pPr algn="l"/>
            <a:r>
              <a:rPr lang="en-GB" sz="800" b="1" dirty="0">
                <a:solidFill>
                  <a:srgbClr val="1A1A18"/>
                </a:solidFill>
              </a:rPr>
              <a:t>UPDATE FREQUENCY</a:t>
            </a:r>
            <a:r>
              <a:rPr lang="en-GB" sz="800" dirty="0">
                <a:solidFill>
                  <a:srgbClr val="1A1A18"/>
                </a:solidFill>
              </a:rPr>
              <a:t> Annually</a:t>
            </a:r>
            <a:endParaRPr lang="en-GB" sz="800" b="0" i="0" u="none" strike="noStrike" baseline="0" dirty="0">
              <a:solidFill>
                <a:srgbClr val="1A1A18"/>
              </a:solidFill>
            </a:endParaRPr>
          </a:p>
        </p:txBody>
      </p:sp>
    </p:spTree>
    <p:extLst>
      <p:ext uri="{BB962C8B-B14F-4D97-AF65-F5344CB8AC3E}">
        <p14:creationId xmlns:p14="http://schemas.microsoft.com/office/powerpoint/2010/main" val="19298808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4AA8809-5A2D-E719-C76E-C510267DDAAC}"/>
              </a:ext>
            </a:extLst>
          </p:cNvPr>
          <p:cNvSpPr>
            <a:spLocks noGrp="1"/>
          </p:cNvSpPr>
          <p:nvPr>
            <p:ph type="title"/>
          </p:nvPr>
        </p:nvSpPr>
        <p:spPr/>
        <p:txBody>
          <a:bodyPr>
            <a:normAutofit/>
          </a:bodyPr>
          <a:lstStyle/>
          <a:p>
            <a:r>
              <a:rPr lang="de-DE" dirty="0"/>
              <a:t>De Gruyter Databases 2023</a:t>
            </a:r>
            <a:br>
              <a:rPr lang="de-DE" dirty="0"/>
            </a:br>
            <a:br>
              <a:rPr lang="de-DE" dirty="0"/>
            </a:br>
            <a:r>
              <a:rPr lang="en-GB" sz="2400" u="none" strike="noStrike" dirty="0">
                <a:effectLst/>
              </a:rPr>
              <a:t>Philosophy </a:t>
            </a:r>
            <a:br>
              <a:rPr lang="en-GB" sz="2400" b="0" i="0" u="none" strike="noStrike" dirty="0">
                <a:solidFill>
                  <a:srgbClr val="000000"/>
                </a:solidFill>
                <a:effectLst/>
                <a:latin typeface="Calibri" panose="020F0502020204030204" pitchFamily="34" charset="0"/>
              </a:rPr>
            </a:br>
            <a:endParaRPr lang="de-DE" dirty="0"/>
          </a:p>
        </p:txBody>
      </p:sp>
    </p:spTree>
    <p:extLst>
      <p:ext uri="{BB962C8B-B14F-4D97-AF65-F5344CB8AC3E}">
        <p14:creationId xmlns:p14="http://schemas.microsoft.com/office/powerpoint/2010/main" val="541642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29523"/>
            <a:ext cx="8746048" cy="184666"/>
          </a:xfrm>
          <a:prstGeom prst="rect">
            <a:avLst/>
          </a:prstGeom>
          <a:noFill/>
        </p:spPr>
        <p:txBody>
          <a:bodyPr wrap="square" lIns="0" tIns="0" rIns="0" bIns="0" rtlCol="0" anchor="t" anchorCtr="0">
            <a:spAutoFit/>
          </a:bodyPr>
          <a:lstStyle/>
          <a:p>
            <a:pPr algn="l"/>
            <a:r>
              <a:rPr lang="en-GB" sz="1200" b="1" i="0" u="none" strike="noStrike" baseline="0" dirty="0">
                <a:latin typeface="+mj-lt"/>
              </a:rPr>
              <a:t>Works of Philosophy and Their Reception</a:t>
            </a:r>
            <a:endParaRPr lang="en-GB" sz="12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338554"/>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2400657"/>
          </a:xfrm>
          <a:prstGeom prst="rect">
            <a:avLst/>
          </a:prstGeom>
          <a:noFill/>
        </p:spPr>
        <p:txBody>
          <a:bodyPr wrap="square" rtlCol="0">
            <a:spAutoFit/>
          </a:bodyPr>
          <a:lstStyle/>
          <a:p>
            <a:pPr algn="l"/>
            <a:r>
              <a:rPr lang="en-GB" sz="1000" b="0" i="0" u="none" strike="noStrike" baseline="0" dirty="0">
                <a:solidFill>
                  <a:srgbClr val="1A1A18"/>
                </a:solidFill>
              </a:rPr>
              <a:t>Approximately 40,000 primary sources with about 450,000 pages.</a:t>
            </a:r>
          </a:p>
          <a:p>
            <a:pPr algn="l"/>
            <a:r>
              <a:rPr lang="en-GB" sz="1000" b="0" i="0" u="none" strike="noStrike" baseline="0" dirty="0">
                <a:solidFill>
                  <a:srgbClr val="1A1A18"/>
                </a:solidFill>
              </a:rPr>
              <a:t>18,000 biographical articles on perpetrators and victims of the “Third Reich”.</a:t>
            </a:r>
          </a:p>
          <a:p>
            <a:pPr algn="l"/>
            <a:r>
              <a:rPr lang="en-GB" sz="1000" b="0" i="0" u="none" strike="noStrike" baseline="0" dirty="0">
                <a:solidFill>
                  <a:srgbClr val="1A1A18"/>
                </a:solidFill>
              </a:rPr>
              <a:t>Overviews of the structure and organization of the National Socialist authorities.</a:t>
            </a:r>
          </a:p>
          <a:p>
            <a:pPr algn="l"/>
            <a:r>
              <a:rPr lang="en-GB" sz="1000" b="0" i="0" u="none" strike="noStrike" baseline="0" dirty="0">
                <a:solidFill>
                  <a:srgbClr val="1A1A18"/>
                </a:solidFill>
              </a:rPr>
              <a:t>Inventories of archival file holdings and estates.</a:t>
            </a:r>
          </a:p>
          <a:p>
            <a:pPr algn="l"/>
            <a:r>
              <a:rPr lang="en-GB" sz="1000" b="0" i="0" u="none" strike="noStrike" baseline="0" dirty="0">
                <a:solidFill>
                  <a:srgbClr val="1A1A18"/>
                </a:solidFill>
              </a:rPr>
              <a:t>Scholarly introductions to the sources and essays on key themes</a:t>
            </a:r>
          </a:p>
          <a:p>
            <a:pPr algn="l"/>
            <a:r>
              <a:rPr lang="en-GB" sz="1000" b="0" i="0" u="none" strike="noStrike" baseline="0" dirty="0">
                <a:solidFill>
                  <a:srgbClr val="1A1A18"/>
                </a:solidFill>
              </a:rPr>
              <a:t>Non-restrictive DRM – allows for an unlimited number of simultaneous users campus / institution-wide.</a:t>
            </a:r>
          </a:p>
          <a:p>
            <a:pPr algn="l"/>
            <a:endParaRPr lang="en-GB" sz="1000" b="0" i="0" u="none" strike="noStrike" baseline="0" dirty="0">
              <a:solidFill>
                <a:srgbClr val="1A1A18"/>
              </a:solidFill>
            </a:endParaRPr>
          </a:p>
          <a:p>
            <a:pPr algn="l"/>
            <a:r>
              <a:rPr lang="en-GB" sz="1000" b="0" i="0" u="none" strike="noStrike" baseline="0" dirty="0">
                <a:solidFill>
                  <a:srgbClr val="1A1A18"/>
                </a:solidFill>
              </a:rPr>
              <a:t>The database </a:t>
            </a:r>
            <a:r>
              <a:rPr lang="en-GB" sz="1000" b="0" i="1" u="none" strike="noStrike" baseline="0" dirty="0" err="1">
                <a:solidFill>
                  <a:srgbClr val="1A1A18"/>
                </a:solidFill>
              </a:rPr>
              <a:t>Nationalsozialismus</a:t>
            </a:r>
            <a:r>
              <a:rPr lang="en-GB" sz="1000" b="0" i="1" u="none" strike="noStrike" baseline="0" dirty="0">
                <a:solidFill>
                  <a:srgbClr val="1A1A18"/>
                </a:solidFill>
              </a:rPr>
              <a:t>, Holocaust, </a:t>
            </a:r>
            <a:r>
              <a:rPr lang="de-DE" sz="1000" b="0" i="1" u="none" strike="noStrike" baseline="0" dirty="0">
                <a:solidFill>
                  <a:srgbClr val="1A1A18"/>
                </a:solidFill>
              </a:rPr>
              <a:t>Widerstand und Exil 1933</a:t>
            </a:r>
            <a:r>
              <a:rPr lang="de-DE" sz="1000" b="0" i="0" u="none" strike="noStrike" baseline="0" dirty="0">
                <a:solidFill>
                  <a:srgbClr val="1A1A18"/>
                </a:solidFill>
              </a:rPr>
              <a:t>–</a:t>
            </a:r>
            <a:r>
              <a:rPr lang="de-DE" sz="1000" b="0" i="1" u="none" strike="noStrike" baseline="0" dirty="0">
                <a:solidFill>
                  <a:srgbClr val="1A1A18"/>
                </a:solidFill>
              </a:rPr>
              <a:t>1945 Online </a:t>
            </a:r>
            <a:r>
              <a:rPr lang="de-DE" sz="1000" b="0" i="0" u="none" strike="noStrike" baseline="0" dirty="0" err="1">
                <a:solidFill>
                  <a:srgbClr val="1A1A18"/>
                </a:solidFill>
              </a:rPr>
              <a:t>contains</a:t>
            </a:r>
            <a:r>
              <a:rPr lang="de-DE" sz="1000" b="0" i="0" u="none" strike="noStrike" baseline="0" dirty="0">
                <a:solidFill>
                  <a:srgbClr val="1A1A18"/>
                </a:solidFill>
              </a:rPr>
              <a:t> </a:t>
            </a:r>
            <a:r>
              <a:rPr lang="en-GB" sz="1000" b="0" i="0" u="none" strike="noStrike" baseline="0" dirty="0">
                <a:solidFill>
                  <a:srgbClr val="1A1A18"/>
                </a:solidFill>
              </a:rPr>
              <a:t>approximately 40,000 primary sources on the National Socialist state and the NSDAP, ideology and propaganda, National Socialist justice system and legislation, on resistance and persecution, and on annihilation and expulsion. </a:t>
            </a:r>
          </a:p>
          <a:p>
            <a:pPr algn="l"/>
            <a:endParaRPr lang="en-GB" sz="1000" b="0" i="0" u="none" strike="noStrike" baseline="0" dirty="0">
              <a:solidFill>
                <a:srgbClr val="1A1A18"/>
              </a:solidFill>
            </a:endParaRPr>
          </a:p>
          <a:p>
            <a:pPr algn="l"/>
            <a:r>
              <a:rPr lang="en-GB" sz="1000" b="0" i="0" u="none" strike="noStrike" baseline="0" dirty="0">
                <a:solidFill>
                  <a:srgbClr val="1A1A18"/>
                </a:solidFill>
              </a:rPr>
              <a:t>Beyond the primary source editions, the database offers 18,000 biographical articles on perpetrators and victims of the Third Reich.</a:t>
            </a:r>
            <a:endParaRPr lang="en-GB" sz="1000" dirty="0"/>
          </a:p>
        </p:txBody>
      </p:sp>
      <p:pic>
        <p:nvPicPr>
          <p:cNvPr id="15364" name="Picture 4" descr="Deutsche Geschichte im 20. Jh.: Nationalsozialismus, Holocaust, Widerstand  und Exil 1933-1945 Online">
            <a:extLst>
              <a:ext uri="{FF2B5EF4-FFF2-40B4-BE49-F238E27FC236}">
                <a16:creationId xmlns:a16="http://schemas.microsoft.com/office/drawing/2014/main" id="{F9C392D0-59C5-51D1-3528-2A02954318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20957"/>
            <a:ext cx="1802821" cy="180282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atabase: Works of Philosophy and Their Reception">
            <a:extLst>
              <a:ext uri="{FF2B5EF4-FFF2-40B4-BE49-F238E27FC236}">
                <a16:creationId xmlns:a16="http://schemas.microsoft.com/office/drawing/2014/main" id="{DB77AB79-2A0D-2E33-3AFD-74ABF76C15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885" y="1020956"/>
            <a:ext cx="1802821" cy="180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21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4AA8809-5A2D-E719-C76E-C510267DDAAC}"/>
              </a:ext>
            </a:extLst>
          </p:cNvPr>
          <p:cNvSpPr>
            <a:spLocks noGrp="1"/>
          </p:cNvSpPr>
          <p:nvPr>
            <p:ph type="title"/>
          </p:nvPr>
        </p:nvSpPr>
        <p:spPr/>
        <p:txBody>
          <a:bodyPr>
            <a:normAutofit fontScale="90000"/>
          </a:bodyPr>
          <a:lstStyle/>
          <a:p>
            <a:r>
              <a:rPr lang="de-DE" dirty="0"/>
              <a:t>De Gruyter Databases 2023</a:t>
            </a:r>
            <a:br>
              <a:rPr lang="de-DE" dirty="0"/>
            </a:br>
            <a:br>
              <a:rPr lang="de-DE" dirty="0"/>
            </a:br>
            <a:r>
              <a:rPr lang="en-GB" sz="2400" u="none" strike="noStrike" dirty="0">
                <a:effectLst/>
              </a:rPr>
              <a:t>Theology and Religious Studies</a:t>
            </a:r>
            <a:br>
              <a:rPr lang="en-GB" sz="2400" b="0" i="0" u="none" strike="noStrike" dirty="0">
                <a:solidFill>
                  <a:srgbClr val="000000"/>
                </a:solidFill>
                <a:effectLst/>
                <a:latin typeface="Calibri" panose="020F0502020204030204" pitchFamily="34" charset="0"/>
              </a:rPr>
            </a:br>
            <a:endParaRPr lang="de-DE" dirty="0"/>
          </a:p>
        </p:txBody>
      </p:sp>
    </p:spTree>
    <p:extLst>
      <p:ext uri="{BB962C8B-B14F-4D97-AF65-F5344CB8AC3E}">
        <p14:creationId xmlns:p14="http://schemas.microsoft.com/office/powerpoint/2010/main" val="2541571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184666"/>
          </a:xfrm>
          <a:prstGeom prst="rect">
            <a:avLst/>
          </a:prstGeom>
          <a:noFill/>
        </p:spPr>
        <p:txBody>
          <a:bodyPr wrap="square" lIns="0" tIns="0" rIns="0" bIns="0" rtlCol="0" anchor="t" anchorCtr="0">
            <a:spAutoFit/>
          </a:bodyPr>
          <a:lstStyle/>
          <a:p>
            <a:pPr algn="l"/>
            <a:r>
              <a:rPr lang="en-GB" sz="1200" b="1" i="0" u="none" strike="noStrike" baseline="0" dirty="0">
                <a:solidFill>
                  <a:srgbClr val="12120D"/>
                </a:solidFill>
                <a:latin typeface="+mj-lt"/>
              </a:rPr>
              <a:t>Encyclopedia of the Bible and Its Reception Online</a:t>
            </a: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461665"/>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a:p>
            <a:pPr algn="l"/>
            <a:r>
              <a:rPr lang="en-GB" sz="800" b="1" i="0" u="none" strike="noStrike" baseline="0" dirty="0">
                <a:solidFill>
                  <a:srgbClr val="1A1A18"/>
                </a:solidFill>
              </a:rPr>
              <a:t>UPDATE FREQUENCY</a:t>
            </a:r>
            <a:r>
              <a:rPr lang="en-GB" sz="800" b="1" dirty="0">
                <a:solidFill>
                  <a:srgbClr val="1A1A18"/>
                </a:solidFill>
              </a:rPr>
              <a:t> </a:t>
            </a:r>
            <a:r>
              <a:rPr lang="en-GB" sz="800" dirty="0">
                <a:solidFill>
                  <a:srgbClr val="1A1A18"/>
                </a:solidFill>
              </a:rPr>
              <a:t>Four times a year </a:t>
            </a:r>
            <a:endParaRPr lang="en-GB" sz="800" b="0" i="0" u="none" strike="noStrike" baseline="0" dirty="0">
              <a:solidFill>
                <a:srgbClr val="1A1A18"/>
              </a:solidFill>
            </a:endParaRP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3170099"/>
          </a:xfrm>
          <a:prstGeom prst="rect">
            <a:avLst/>
          </a:prstGeom>
          <a:noFill/>
        </p:spPr>
        <p:txBody>
          <a:bodyPr wrap="square" rtlCol="0">
            <a:spAutoFit/>
          </a:bodyPr>
          <a:lstStyle/>
          <a:p>
            <a:pPr algn="l"/>
            <a:r>
              <a:rPr lang="en-GB" sz="1000" b="0" i="1" u="none" strike="noStrike" baseline="0" dirty="0">
                <a:solidFill>
                  <a:srgbClr val="1A1A18"/>
                </a:solidFill>
              </a:rPr>
              <a:t>CHOICE Outstanding Academic Title 2020</a:t>
            </a:r>
            <a:r>
              <a:rPr lang="en-GB" sz="1000" b="0" i="0" u="none" strike="noStrike" baseline="0" dirty="0">
                <a:solidFill>
                  <a:srgbClr val="1A1A18"/>
                </a:solidFill>
              </a:rPr>
              <a:t>: The database has been recognized with this award due to the excellence of its scholarship and presentation and for its great significance to its field of research.</a:t>
            </a:r>
          </a:p>
          <a:p>
            <a:pPr algn="l"/>
            <a:endParaRPr lang="en-GB" sz="1000" b="1" i="0" u="none" strike="noStrike" baseline="0" dirty="0">
              <a:solidFill>
                <a:srgbClr val="1A1A18"/>
              </a:solidFill>
            </a:endParaRPr>
          </a:p>
          <a:p>
            <a:pPr algn="l"/>
            <a:r>
              <a:rPr lang="en-GB" sz="1000" b="1" i="0" u="none" strike="noStrike" baseline="0" dirty="0">
                <a:solidFill>
                  <a:srgbClr val="1A1A18"/>
                </a:solidFill>
              </a:rPr>
              <a:t>The online reference work</a:t>
            </a:r>
          </a:p>
          <a:p>
            <a:pPr marL="171450" indent="-171450" algn="l">
              <a:buFont typeface="Arial" panose="020B0604020202020204" pitchFamily="34" charset="0"/>
              <a:buChar char="•"/>
            </a:pPr>
            <a:r>
              <a:rPr lang="en-GB" sz="1000" b="0" i="0" u="none" strike="noStrike" baseline="0" dirty="0">
                <a:solidFill>
                  <a:srgbClr val="1A1A18"/>
                </a:solidFill>
              </a:rPr>
              <a:t>Contains Hebrew Bible/Old Testament, New Testament, and historical contexts.</a:t>
            </a:r>
          </a:p>
          <a:p>
            <a:pPr marL="171450" indent="-171450" algn="l">
              <a:buFont typeface="Arial" panose="020B0604020202020204" pitchFamily="34" charset="0"/>
              <a:buChar char="•"/>
            </a:pPr>
            <a:r>
              <a:rPr lang="en-GB" sz="1000" b="0" i="0" u="none" strike="noStrike" baseline="0" dirty="0">
                <a:solidFill>
                  <a:srgbClr val="1A1A18"/>
                </a:solidFill>
              </a:rPr>
              <a:t>Spans biblical reception in Judaism, Christianity, Islam, and other religions as well as in literature, visual arts, music, and film.</a:t>
            </a:r>
          </a:p>
          <a:p>
            <a:pPr marL="171450" indent="-171450" algn="l">
              <a:buFont typeface="Arial" panose="020B0604020202020204" pitchFamily="34" charset="0"/>
              <a:buChar char="•"/>
            </a:pPr>
            <a:r>
              <a:rPr lang="en-GB" sz="1000" b="0" i="0" u="none" strike="noStrike" baseline="0" dirty="0">
                <a:solidFill>
                  <a:srgbClr val="1A1A18"/>
                </a:solidFill>
              </a:rPr>
              <a:t>Provides approx. 1,500 new articles per year </a:t>
            </a:r>
          </a:p>
          <a:p>
            <a:pPr marL="171450" indent="-171450" algn="l">
              <a:buFont typeface="Arial" panose="020B0604020202020204" pitchFamily="34" charset="0"/>
              <a:buChar char="•"/>
            </a:pPr>
            <a:r>
              <a:rPr lang="en-GB" sz="1000" b="0" i="0" u="none" strike="noStrike" baseline="0" dirty="0">
                <a:solidFill>
                  <a:srgbClr val="1A1A18"/>
                </a:solidFill>
              </a:rPr>
              <a:t>Offers non-restrictive DRM allowing for an unlimited number of simultaneous users on campus or at an institution.</a:t>
            </a:r>
          </a:p>
          <a:p>
            <a:pPr algn="l"/>
            <a:endParaRPr lang="en-GB" sz="1000" b="0" i="0" u="none" strike="noStrike" baseline="0" dirty="0">
              <a:solidFill>
                <a:srgbClr val="1A1A18"/>
              </a:solidFill>
            </a:endParaRPr>
          </a:p>
          <a:p>
            <a:pPr algn="l"/>
            <a:r>
              <a:rPr lang="en-GB" sz="1000" b="0" i="0" u="none" strike="noStrike" baseline="0" dirty="0">
                <a:solidFill>
                  <a:srgbClr val="1A1A18"/>
                </a:solidFill>
              </a:rPr>
              <a:t>The </a:t>
            </a:r>
            <a:r>
              <a:rPr lang="en-GB" sz="1000" b="0" i="1" u="none" strike="noStrike" baseline="0" dirty="0">
                <a:solidFill>
                  <a:srgbClr val="1A1A18"/>
                </a:solidFill>
              </a:rPr>
              <a:t>Encyclopedia of the Bible and Its Reception </a:t>
            </a:r>
            <a:r>
              <a:rPr lang="en-GB" sz="1000" b="0" i="0" u="none" strike="noStrike" baseline="0" dirty="0">
                <a:solidFill>
                  <a:srgbClr val="1A1A18"/>
                </a:solidFill>
              </a:rPr>
              <a:t>(EBR) </a:t>
            </a:r>
            <a:r>
              <a:rPr lang="en-GB" sz="1000" b="0" i="1" u="none" strike="noStrike" baseline="0" dirty="0">
                <a:solidFill>
                  <a:srgbClr val="1A1A18"/>
                </a:solidFill>
              </a:rPr>
              <a:t>Online </a:t>
            </a:r>
            <a:r>
              <a:rPr lang="en-GB" sz="1000" b="0" i="0" u="none" strike="noStrike" baseline="0" dirty="0">
                <a:solidFill>
                  <a:srgbClr val="1A1A18"/>
                </a:solidFill>
              </a:rPr>
              <a:t>serves as a comprehensive guide to the current state of knowledge on the background, origins, and development of the texts of the Bible.</a:t>
            </a:r>
          </a:p>
          <a:p>
            <a:pPr algn="l"/>
            <a:endParaRPr lang="en-GB" sz="1000" b="0" i="0" u="none" strike="noStrike" baseline="0" dirty="0">
              <a:solidFill>
                <a:srgbClr val="1A1A18"/>
              </a:solidFill>
            </a:endParaRPr>
          </a:p>
          <a:p>
            <a:pPr algn="l"/>
            <a:r>
              <a:rPr lang="en-GB" sz="1000" b="0" i="0" u="none" strike="noStrike" baseline="0" dirty="0">
                <a:solidFill>
                  <a:srgbClr val="1A1A18"/>
                </a:solidFill>
              </a:rPr>
              <a:t>Unprecedented in breadth and scope, this </a:t>
            </a:r>
            <a:r>
              <a:rPr lang="en-GB" sz="1000" b="0" i="0" u="none" strike="noStrike" baseline="0" dirty="0" err="1">
                <a:solidFill>
                  <a:srgbClr val="1A1A18"/>
                </a:solidFill>
              </a:rPr>
              <a:t>encyclopedia</a:t>
            </a:r>
            <a:r>
              <a:rPr lang="en-GB" sz="1000" b="0" i="0" u="none" strike="noStrike" baseline="0" dirty="0">
                <a:solidFill>
                  <a:srgbClr val="1A1A18"/>
                </a:solidFill>
              </a:rPr>
              <a:t> also documents the history of the Bible’s interpretation and reception, not only in Judaism and Christianity, as well as in Islam and other religious traditions, but also in literature, visual art, music, film, and dance.</a:t>
            </a:r>
            <a:endParaRPr lang="en-GB" sz="1000" dirty="0"/>
          </a:p>
        </p:txBody>
      </p:sp>
      <p:pic>
        <p:nvPicPr>
          <p:cNvPr id="17410" name="Picture 2" descr="Encyclopedia of the Bible and Its Reception Online">
            <a:extLst>
              <a:ext uri="{FF2B5EF4-FFF2-40B4-BE49-F238E27FC236}">
                <a16:creationId xmlns:a16="http://schemas.microsoft.com/office/drawing/2014/main" id="{7090CC4F-FF09-EC85-F4BC-27CA6198F8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28664"/>
            <a:ext cx="1803438" cy="180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178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4AA8809-5A2D-E719-C76E-C510267DDAAC}"/>
              </a:ext>
            </a:extLst>
          </p:cNvPr>
          <p:cNvSpPr>
            <a:spLocks noGrp="1"/>
          </p:cNvSpPr>
          <p:nvPr>
            <p:ph type="title"/>
          </p:nvPr>
        </p:nvSpPr>
        <p:spPr/>
        <p:txBody>
          <a:bodyPr>
            <a:normAutofit/>
          </a:bodyPr>
          <a:lstStyle/>
          <a:p>
            <a:r>
              <a:rPr lang="de-DE" dirty="0"/>
              <a:t>De Gruyter Databases 2023</a:t>
            </a:r>
            <a:br>
              <a:rPr lang="de-DE" dirty="0"/>
            </a:br>
            <a:br>
              <a:rPr lang="de-DE" dirty="0"/>
            </a:br>
            <a:r>
              <a:rPr lang="de-DE" dirty="0"/>
              <a:t>Arts</a:t>
            </a:r>
            <a:br>
              <a:rPr lang="en-GB" sz="2400" b="0" i="0" u="none" strike="noStrike" dirty="0">
                <a:solidFill>
                  <a:srgbClr val="000000"/>
                </a:solidFill>
                <a:effectLst/>
                <a:latin typeface="Calibri" panose="020F0502020204030204" pitchFamily="34" charset="0"/>
              </a:rPr>
            </a:br>
            <a:endParaRPr lang="de-DE" dirty="0"/>
          </a:p>
        </p:txBody>
      </p:sp>
    </p:spTree>
    <p:extLst>
      <p:ext uri="{BB962C8B-B14F-4D97-AF65-F5344CB8AC3E}">
        <p14:creationId xmlns:p14="http://schemas.microsoft.com/office/powerpoint/2010/main" val="281128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184666"/>
          </a:xfrm>
          <a:prstGeom prst="rect">
            <a:avLst/>
          </a:prstGeom>
          <a:noFill/>
        </p:spPr>
        <p:txBody>
          <a:bodyPr wrap="square" lIns="0" tIns="0" rIns="0" bIns="0" rtlCol="0" anchor="t" anchorCtr="0">
            <a:spAutoFit/>
          </a:bodyPr>
          <a:lstStyle/>
          <a:p>
            <a:pPr algn="l"/>
            <a:r>
              <a:rPr lang="en-GB" sz="1200" b="1" i="0" u="none" strike="noStrike" baseline="0" dirty="0">
                <a:solidFill>
                  <a:srgbClr val="12120D"/>
                </a:solidFill>
                <a:latin typeface="+mj-lt"/>
              </a:rPr>
              <a:t>Encyclopedia of Jewish-Christian Relations Online</a:t>
            </a: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2862322"/>
          </a:xfrm>
          <a:prstGeom prst="rect">
            <a:avLst/>
          </a:prstGeom>
          <a:noFill/>
        </p:spPr>
        <p:txBody>
          <a:bodyPr wrap="square" rtlCol="0">
            <a:spAutoFit/>
          </a:bodyPr>
          <a:lstStyle/>
          <a:p>
            <a:pPr marL="171450" indent="-171450" algn="l">
              <a:buFont typeface="Arial" panose="020B0604020202020204" pitchFamily="34" charset="0"/>
              <a:buChar char="•"/>
            </a:pPr>
            <a:r>
              <a:rPr lang="en-GB" sz="1200" b="0" i="0" u="none" strike="noStrike" baseline="0" dirty="0">
                <a:solidFill>
                  <a:srgbClr val="1A1A18"/>
                </a:solidFill>
              </a:rPr>
              <a:t>Foundational work in 200 entries: 2,000 years of Jewish-Christian interaction.</a:t>
            </a:r>
          </a:p>
          <a:p>
            <a:pPr marL="171450" indent="-171450" algn="l">
              <a:buFont typeface="Arial" panose="020B0604020202020204" pitchFamily="34" charset="0"/>
              <a:buChar char="•"/>
            </a:pPr>
            <a:r>
              <a:rPr lang="en-GB" sz="1200" b="0" i="0" u="none" strike="noStrike" baseline="0" dirty="0">
                <a:solidFill>
                  <a:srgbClr val="1A1A18"/>
                </a:solidFill>
              </a:rPr>
              <a:t>Updated twice per year.</a:t>
            </a:r>
          </a:p>
          <a:p>
            <a:pPr marL="171450" indent="-171450" algn="l">
              <a:buFont typeface="Arial" panose="020B0604020202020204" pitchFamily="34" charset="0"/>
              <a:buChar char="•"/>
            </a:pPr>
            <a:r>
              <a:rPr lang="en-GB" sz="1200" b="0" i="0" u="none" strike="noStrike" baseline="0" dirty="0">
                <a:solidFill>
                  <a:srgbClr val="1A1A18"/>
                </a:solidFill>
              </a:rPr>
              <a:t>Joint perspectives and new avenues for the future.</a:t>
            </a:r>
          </a:p>
          <a:p>
            <a:pPr marL="171450" indent="-171450" algn="l">
              <a:buFont typeface="Arial" panose="020B0604020202020204" pitchFamily="34" charset="0"/>
              <a:buChar char="•"/>
            </a:pPr>
            <a:r>
              <a:rPr lang="en-GB" sz="1200" b="0" i="0" u="none" strike="noStrike" baseline="0" dirty="0">
                <a:solidFill>
                  <a:srgbClr val="1A1A18"/>
                </a:solidFill>
              </a:rPr>
              <a:t>Target readership: Scholars, academics, and students.</a:t>
            </a:r>
          </a:p>
          <a:p>
            <a:pPr marL="171450" indent="-171450" algn="l">
              <a:buFont typeface="Arial" panose="020B0604020202020204" pitchFamily="34" charset="0"/>
              <a:buChar char="•"/>
            </a:pPr>
            <a:r>
              <a:rPr lang="en-GB" sz="1200" b="0" i="1" u="none" strike="noStrike" baseline="0" dirty="0">
                <a:solidFill>
                  <a:srgbClr val="1A1A18"/>
                </a:solidFill>
              </a:rPr>
              <a:t>EJCR </a:t>
            </a:r>
            <a:r>
              <a:rPr lang="en-GB" sz="1200" b="0" i="0" u="none" strike="noStrike" baseline="0" dirty="0">
                <a:solidFill>
                  <a:srgbClr val="1A1A18"/>
                </a:solidFill>
              </a:rPr>
              <a:t>will be also available in a print version.</a:t>
            </a:r>
          </a:p>
          <a:p>
            <a:pPr algn="l"/>
            <a:endParaRPr lang="en-GB" sz="1200" b="0" i="0" u="none" strike="noStrike" baseline="0" dirty="0">
              <a:solidFill>
                <a:srgbClr val="1A1A18"/>
              </a:solidFill>
            </a:endParaRPr>
          </a:p>
          <a:p>
            <a:pPr algn="l"/>
            <a:r>
              <a:rPr lang="en-GB" sz="1200" b="0" i="0" u="none" strike="noStrike" baseline="0" dirty="0">
                <a:solidFill>
                  <a:srgbClr val="1A1A18"/>
                </a:solidFill>
              </a:rPr>
              <a:t>The database provides an overview of Jewish-Christian interaction over the centuries up until today, and thus establishes a standard reference work of interdisciplinary research. International experts at the cutting edge of their disciplines will investigate in two hundred entries more than two thousand years of Jewish-Christian interaction, assess the achievements of dialogue and provide joint perspectives and new avenues for the future.</a:t>
            </a:r>
          </a:p>
          <a:p>
            <a:pPr algn="l"/>
            <a:endParaRPr lang="en-GB" sz="1200" b="0" i="0" u="none" strike="noStrike" baseline="0" dirty="0">
              <a:solidFill>
                <a:srgbClr val="1A1A18"/>
              </a:solidFill>
            </a:endParaRPr>
          </a:p>
        </p:txBody>
      </p:sp>
      <p:pic>
        <p:nvPicPr>
          <p:cNvPr id="49154" name="Picture 2" descr="Encyclopedia of Jewish-Christian Relations Online">
            <a:extLst>
              <a:ext uri="{FF2B5EF4-FFF2-40B4-BE49-F238E27FC236}">
                <a16:creationId xmlns:a16="http://schemas.microsoft.com/office/drawing/2014/main" id="{4E65E34D-804F-4C5F-D0FC-1186C6983B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20956"/>
            <a:ext cx="1804146" cy="18041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7156E3-24C7-4690-5CC0-64D75FBA99DE}"/>
              </a:ext>
            </a:extLst>
          </p:cNvPr>
          <p:cNvSpPr txBox="1"/>
          <p:nvPr/>
        </p:nvSpPr>
        <p:spPr>
          <a:xfrm>
            <a:off x="323528" y="2882378"/>
            <a:ext cx="2808312" cy="584775"/>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a:p>
            <a:r>
              <a:rPr lang="en-GB" sz="800" b="1" i="0" u="none" strike="noStrike" baseline="0" dirty="0">
                <a:solidFill>
                  <a:srgbClr val="1A1A18"/>
                </a:solidFill>
              </a:rPr>
              <a:t>UPDATE FREQUENCY</a:t>
            </a:r>
            <a:r>
              <a:rPr lang="en-GB" sz="800" b="1" dirty="0">
                <a:solidFill>
                  <a:srgbClr val="1A1A18"/>
                </a:solidFill>
              </a:rPr>
              <a:t> </a:t>
            </a:r>
            <a:r>
              <a:rPr lang="en-GB" sz="800" dirty="0">
                <a:solidFill>
                  <a:srgbClr val="1A1A18"/>
                </a:solidFill>
              </a:rPr>
              <a:t>Twice a year </a:t>
            </a:r>
            <a:endParaRPr lang="en-GB" sz="800" b="0" i="0" u="none" strike="noStrike" baseline="0" dirty="0">
              <a:solidFill>
                <a:srgbClr val="1A1A18"/>
              </a:solidFill>
            </a:endParaRPr>
          </a:p>
          <a:p>
            <a:pPr algn="l"/>
            <a:endParaRPr lang="en-GB" sz="800" b="0" i="0" u="none" strike="noStrike" baseline="0" dirty="0">
              <a:solidFill>
                <a:srgbClr val="1A1A18"/>
              </a:solidFill>
            </a:endParaRPr>
          </a:p>
        </p:txBody>
      </p:sp>
      <p:pic>
        <p:nvPicPr>
          <p:cNvPr id="2050" name="Picture 2" descr="database: Encyclopedia of Jewish-Christian Relations Online">
            <a:extLst>
              <a:ext uri="{FF2B5EF4-FFF2-40B4-BE49-F238E27FC236}">
                <a16:creationId xmlns:a16="http://schemas.microsoft.com/office/drawing/2014/main" id="{F22DB5CD-67CE-823D-DB70-F2F0E0DC45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19632"/>
            <a:ext cx="1804146" cy="1804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799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FD347E-9A33-F235-8A44-0BAF653CD85B}"/>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29523"/>
            <a:ext cx="8746048" cy="338554"/>
          </a:xfrm>
          <a:prstGeom prst="rect">
            <a:avLst/>
          </a:prstGeom>
          <a:noFill/>
        </p:spPr>
        <p:txBody>
          <a:bodyPr wrap="square" lIns="0" tIns="0" rIns="0" bIns="0" rtlCol="0" anchor="t" anchorCtr="0">
            <a:spAutoFit/>
          </a:bodyPr>
          <a:lstStyle/>
          <a:p>
            <a:pPr algn="l"/>
            <a:r>
              <a:rPr lang="en-GB" sz="1200" b="1" i="0" u="none" strike="noStrike" baseline="0" dirty="0">
                <a:latin typeface="+mj-lt"/>
              </a:rPr>
              <a:t>Tillich Online</a:t>
            </a:r>
          </a:p>
          <a:p>
            <a:pPr algn="l"/>
            <a:r>
              <a:rPr lang="en-GB" sz="1000" b="0" i="0" u="none" strike="noStrike" baseline="0" dirty="0">
                <a:solidFill>
                  <a:srgbClr val="1A1A18"/>
                </a:solidFill>
                <a:latin typeface="Gotham-Book" pitchFamily="50" charset="0"/>
              </a:rPr>
              <a:t>Werke </a:t>
            </a:r>
            <a:r>
              <a:rPr lang="en-GB" sz="1000" b="0" i="0" u="none" strike="noStrike" baseline="0" dirty="0" err="1">
                <a:solidFill>
                  <a:srgbClr val="1A1A18"/>
                </a:solidFill>
                <a:latin typeface="Gotham-Book" pitchFamily="50" charset="0"/>
              </a:rPr>
              <a:t>deutsch-englisch</a:t>
            </a:r>
            <a:r>
              <a:rPr lang="en-GB" sz="1000" b="0" i="0" u="none" strike="noStrike" baseline="0" dirty="0">
                <a:solidFill>
                  <a:srgbClr val="1A1A18"/>
                </a:solidFill>
                <a:latin typeface="Gotham-Book" pitchFamily="50" charset="0"/>
              </a:rPr>
              <a:t> / Works German-English</a:t>
            </a:r>
            <a:endParaRPr lang="en-GB" sz="1000" b="1" i="0" u="none" strike="noStrike" baseline="0" dirty="0">
              <a:solidFill>
                <a:srgbClr val="12120D"/>
              </a:solidFill>
              <a:latin typeface="+mj-lt"/>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96885" y="3482633"/>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461665"/>
          </a:xfrm>
          <a:prstGeom prst="rect">
            <a:avLst/>
          </a:prstGeom>
          <a:noFill/>
        </p:spPr>
        <p:txBody>
          <a:bodyPr wrap="square">
            <a:spAutoFit/>
          </a:bodyPr>
          <a:lstStyle/>
          <a:p>
            <a:pPr algn="l"/>
            <a:r>
              <a:rPr lang="en-GB" sz="800" b="1" i="0" u="none" strike="noStrike" baseline="0" dirty="0">
                <a:solidFill>
                  <a:srgbClr val="1A1A18"/>
                </a:solidFill>
              </a:rPr>
              <a:t>LANGUAGE </a:t>
            </a:r>
            <a:r>
              <a:rPr lang="en-GB" sz="800" b="0" i="0" u="none" strike="noStrike" baseline="0" dirty="0">
                <a:solidFill>
                  <a:srgbClr val="1A1A18"/>
                </a:solidFill>
              </a:rPr>
              <a:t>German</a:t>
            </a:r>
          </a:p>
          <a:p>
            <a:pPr algn="l"/>
            <a:r>
              <a:rPr lang="en-GB" sz="800" b="1" i="0" u="none" strike="noStrike" baseline="0" dirty="0">
                <a:solidFill>
                  <a:srgbClr val="1A1A18"/>
                </a:solidFill>
              </a:rPr>
              <a:t>USER INTERFACE </a:t>
            </a:r>
            <a:r>
              <a:rPr lang="en-GB" sz="800" b="0" i="0" u="none" strike="noStrike" baseline="0" dirty="0">
                <a:solidFill>
                  <a:srgbClr val="1A1A18"/>
                </a:solidFill>
              </a:rPr>
              <a:t>English, German</a:t>
            </a:r>
          </a:p>
          <a:p>
            <a:pPr algn="l"/>
            <a:r>
              <a:rPr lang="en-GB" sz="800" b="1" i="0" u="none" strike="noStrike" baseline="0" dirty="0">
                <a:solidFill>
                  <a:srgbClr val="1A1A18"/>
                </a:solidFill>
              </a:rPr>
              <a:t>UPDATE FREQUENCY </a:t>
            </a:r>
            <a:r>
              <a:rPr lang="en-GB" sz="800" b="0" i="0" u="none" strike="noStrike" baseline="0" dirty="0">
                <a:solidFill>
                  <a:srgbClr val="1A1A18"/>
                </a:solidFill>
              </a:rPr>
              <a:t>Annually </a:t>
            </a:r>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2246769"/>
          </a:xfrm>
          <a:prstGeom prst="rect">
            <a:avLst/>
          </a:prstGeom>
          <a:noFill/>
        </p:spPr>
        <p:txBody>
          <a:bodyPr wrap="square" rtlCol="0">
            <a:spAutoFit/>
          </a:bodyPr>
          <a:lstStyle/>
          <a:p>
            <a:pPr marL="171450" indent="-171450" algn="l">
              <a:buFont typeface="Arial" panose="020B0604020202020204" pitchFamily="34" charset="0"/>
              <a:buChar char="•"/>
            </a:pPr>
            <a:r>
              <a:rPr lang="en-GB" sz="1000" b="0" i="0" u="none" strike="noStrike" baseline="0" dirty="0">
                <a:solidFill>
                  <a:srgbClr val="1A1A18"/>
                </a:solidFill>
              </a:rPr>
              <a:t>An indispensable research tool for anyone interested in Paul Tillich’s work.</a:t>
            </a:r>
          </a:p>
          <a:p>
            <a:pPr marL="171450" indent="-171450" algn="l">
              <a:buFont typeface="Arial" panose="020B0604020202020204" pitchFamily="34" charset="0"/>
              <a:buChar char="•"/>
            </a:pPr>
            <a:r>
              <a:rPr lang="en-GB" sz="1000" b="0" i="0" u="none" strike="noStrike" baseline="0" dirty="0">
                <a:solidFill>
                  <a:srgbClr val="1A1A18"/>
                </a:solidFill>
              </a:rPr>
              <a:t>Completely documents the </a:t>
            </a:r>
            <a:r>
              <a:rPr lang="en-GB" sz="1000" b="0" i="1" u="none" strike="noStrike" baseline="0" dirty="0" err="1">
                <a:solidFill>
                  <a:srgbClr val="1A1A18"/>
                </a:solidFill>
              </a:rPr>
              <a:t>Gesammelte</a:t>
            </a:r>
            <a:r>
              <a:rPr lang="en-GB" sz="1000" b="0" i="1" u="none" strike="noStrike" baseline="0" dirty="0">
                <a:solidFill>
                  <a:srgbClr val="1A1A18"/>
                </a:solidFill>
              </a:rPr>
              <a:t> Werke </a:t>
            </a:r>
            <a:r>
              <a:rPr lang="en-GB" sz="1000" b="0" i="0" u="none" strike="noStrike" baseline="0" dirty="0">
                <a:solidFill>
                  <a:srgbClr val="1A1A18"/>
                </a:solidFill>
              </a:rPr>
              <a:t>(Collected Works) and the </a:t>
            </a:r>
            <a:r>
              <a:rPr lang="en-GB" sz="1000" b="0" i="1" u="none" strike="noStrike" baseline="0" dirty="0" err="1">
                <a:solidFill>
                  <a:srgbClr val="1A1A18"/>
                </a:solidFill>
              </a:rPr>
              <a:t>Ergänzungs</a:t>
            </a:r>
            <a:r>
              <a:rPr lang="en-GB" sz="1000" b="0" i="1" u="none" strike="noStrike" baseline="0" dirty="0">
                <a:solidFill>
                  <a:srgbClr val="1A1A18"/>
                </a:solidFill>
              </a:rPr>
              <a:t>- und </a:t>
            </a:r>
            <a:r>
              <a:rPr lang="en-GB" sz="1000" b="0" i="1" u="none" strike="noStrike" baseline="0" dirty="0" err="1">
                <a:solidFill>
                  <a:srgbClr val="1A1A18"/>
                </a:solidFill>
              </a:rPr>
              <a:t>Nachlassbände</a:t>
            </a:r>
            <a:r>
              <a:rPr lang="en-GB" sz="1000" b="0" i="1" u="none" strike="noStrike" baseline="0" dirty="0">
                <a:solidFill>
                  <a:srgbClr val="1A1A18"/>
                </a:solidFill>
              </a:rPr>
              <a:t> </a:t>
            </a:r>
            <a:r>
              <a:rPr lang="en-GB" sz="1000" b="0" i="0" u="none" strike="noStrike" baseline="0" dirty="0">
                <a:solidFill>
                  <a:srgbClr val="1A1A18"/>
                </a:solidFill>
              </a:rPr>
              <a:t>(Supplementary and Literary Estate Volumes).</a:t>
            </a:r>
          </a:p>
          <a:p>
            <a:pPr marL="171450" indent="-171450" algn="l">
              <a:buFont typeface="Arial" panose="020B0604020202020204" pitchFamily="34" charset="0"/>
              <a:buChar char="•"/>
            </a:pPr>
            <a:r>
              <a:rPr lang="en-GB" sz="1000" b="0" i="0" u="none" strike="noStrike" baseline="0" dirty="0">
                <a:solidFill>
                  <a:srgbClr val="1A1A18"/>
                </a:solidFill>
              </a:rPr>
              <a:t>Offers full text search with extensive advanced search options.</a:t>
            </a:r>
          </a:p>
          <a:p>
            <a:pPr marL="171450" indent="-171450" algn="l">
              <a:buFont typeface="Arial" panose="020B0604020202020204" pitchFamily="34" charset="0"/>
              <a:buChar char="•"/>
            </a:pPr>
            <a:r>
              <a:rPr lang="en-GB" sz="1000" b="0" i="0" u="none" strike="noStrike" baseline="0" dirty="0">
                <a:solidFill>
                  <a:srgbClr val="1A1A18"/>
                </a:solidFill>
              </a:rPr>
              <a:t>English-language content is being updated annually.</a:t>
            </a:r>
          </a:p>
          <a:p>
            <a:pPr marL="171450" indent="-171450" algn="l">
              <a:buFont typeface="Arial" panose="020B0604020202020204" pitchFamily="34" charset="0"/>
              <a:buChar char="•"/>
            </a:pPr>
            <a:r>
              <a:rPr lang="en-GB" sz="1000" b="0" i="0" u="none" strike="noStrike" baseline="0" dirty="0">
                <a:solidFill>
                  <a:srgbClr val="1A1A18"/>
                </a:solidFill>
              </a:rPr>
              <a:t>The editors aim to assemble a complete bilingual edition of Tillich’s work.</a:t>
            </a:r>
          </a:p>
          <a:p>
            <a:pPr marL="171450" indent="-171450" algn="l">
              <a:buFont typeface="Arial" panose="020B0604020202020204" pitchFamily="34" charset="0"/>
              <a:buChar char="•"/>
            </a:pPr>
            <a:r>
              <a:rPr lang="en-GB" sz="1000" b="0" i="0" u="none" strike="noStrike" baseline="0" dirty="0">
                <a:solidFill>
                  <a:srgbClr val="1A1A18"/>
                </a:solidFill>
              </a:rPr>
              <a:t>Non-restrictive DRM – allows for an unlimited number of simultaneous users campus / institution-wide.</a:t>
            </a:r>
          </a:p>
          <a:p>
            <a:pPr algn="l"/>
            <a:endParaRPr lang="en-GB" sz="1000" b="0" i="0" u="none" strike="noStrike" baseline="0" dirty="0">
              <a:solidFill>
                <a:srgbClr val="1A1A18"/>
              </a:solidFill>
            </a:endParaRPr>
          </a:p>
          <a:p>
            <a:pPr algn="l"/>
            <a:r>
              <a:rPr lang="en-GB" sz="1000" b="0" i="0" u="none" strike="noStrike" baseline="0" dirty="0">
                <a:solidFill>
                  <a:srgbClr val="1A1A18"/>
                </a:solidFill>
              </a:rPr>
              <a:t>Tillich Online is the first bilingual database to make the entire work of the important German-American theologian Paul Tillich (1886–1965) electronically accessible. In addition to Tillich’s extensive German-language oeuvre, users can access original</a:t>
            </a:r>
          </a:p>
          <a:p>
            <a:pPr algn="l"/>
            <a:r>
              <a:rPr lang="en-GB" sz="1000" b="0" i="0" u="none" strike="noStrike" baseline="0" dirty="0">
                <a:solidFill>
                  <a:srgbClr val="1A1A18"/>
                </a:solidFill>
              </a:rPr>
              <a:t>English material authored by Tillich, as well as translations from the German, which are gradually being added to the database.</a:t>
            </a:r>
            <a:endParaRPr lang="en-GB" sz="1000" dirty="0"/>
          </a:p>
        </p:txBody>
      </p:sp>
      <p:pic>
        <p:nvPicPr>
          <p:cNvPr id="32770" name="Picture 2" descr="Tillich Online">
            <a:extLst>
              <a:ext uri="{FF2B5EF4-FFF2-40B4-BE49-F238E27FC236}">
                <a16:creationId xmlns:a16="http://schemas.microsoft.com/office/drawing/2014/main" id="{EBDB543F-8DDD-59B5-2727-67488B71AF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889" y="1028697"/>
            <a:ext cx="1762847" cy="1762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652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CAF56A-9CB6-FFBA-6B47-C8C3F59A0AF3}"/>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369332"/>
          </a:xfrm>
          <a:prstGeom prst="rect">
            <a:avLst/>
          </a:prstGeom>
          <a:noFill/>
        </p:spPr>
        <p:txBody>
          <a:bodyPr wrap="square" lIns="0" tIns="0" rIns="0" bIns="0" rtlCol="0" anchor="t" anchorCtr="0">
            <a:spAutoFit/>
          </a:bodyPr>
          <a:lstStyle/>
          <a:p>
            <a:pPr algn="l"/>
            <a:r>
              <a:rPr lang="en-GB" sz="1200" b="1" i="0" u="none" strike="noStrike" baseline="0" dirty="0">
                <a:solidFill>
                  <a:srgbClr val="12120D"/>
                </a:solidFill>
                <a:latin typeface="+mj-lt"/>
              </a:rPr>
              <a:t>Artists of the World </a:t>
            </a:r>
          </a:p>
          <a:p>
            <a:pPr algn="l"/>
            <a:r>
              <a:rPr lang="en-GB" sz="1200" i="0" u="none" strike="noStrike" baseline="0" dirty="0">
                <a:solidFill>
                  <a:srgbClr val="12120D"/>
                </a:solidFill>
                <a:latin typeface="+mj-lt"/>
              </a:rPr>
              <a:t>[INTERNATIONALE DATENBANK BILDENDER KUNSTLERINNEN UND KUNSTLER]</a:t>
            </a:r>
            <a:endParaRPr lang="de-DE" sz="1200" dirty="0">
              <a:latin typeface="+mj-lt"/>
              <a:cs typeface="Gotham Medium" pitchFamily="2" charset="0"/>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89118" y="3909255"/>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5" name="TextBox 4">
            <a:extLst>
              <a:ext uri="{FF2B5EF4-FFF2-40B4-BE49-F238E27FC236}">
                <a16:creationId xmlns:a16="http://schemas.microsoft.com/office/drawing/2014/main" id="{F1DAC99D-0BDC-7BDF-4D3D-C79AA86C6927}"/>
              </a:ext>
            </a:extLst>
          </p:cNvPr>
          <p:cNvSpPr txBox="1"/>
          <p:nvPr/>
        </p:nvSpPr>
        <p:spPr>
          <a:xfrm>
            <a:off x="323528" y="2882378"/>
            <a:ext cx="2808312" cy="954107"/>
          </a:xfrm>
          <a:prstGeom prst="rect">
            <a:avLst/>
          </a:prstGeom>
          <a:noFill/>
        </p:spPr>
        <p:txBody>
          <a:bodyPr wrap="square">
            <a:spAutoFit/>
          </a:bodyPr>
          <a:lstStyle/>
          <a:p>
            <a:pPr algn="l"/>
            <a:r>
              <a:rPr lang="en-GB" sz="800" b="1" i="0" u="none" strike="noStrike" baseline="0" dirty="0">
                <a:solidFill>
                  <a:srgbClr val="1A1A18"/>
                </a:solidFill>
                <a:latin typeface="Gotham-Bold" pitchFamily="50" charset="0"/>
              </a:rPr>
              <a:t>LANGUAGE OF PUBLICATION </a:t>
            </a:r>
            <a:r>
              <a:rPr lang="en-GB" sz="800" b="0" i="0" u="none" strike="noStrike" baseline="0" dirty="0">
                <a:solidFill>
                  <a:srgbClr val="1A1A18"/>
                </a:solidFill>
                <a:latin typeface="Gotham-Book" pitchFamily="50" charset="0"/>
              </a:rPr>
              <a:t>German</a:t>
            </a:r>
          </a:p>
          <a:p>
            <a:pPr algn="l"/>
            <a:r>
              <a:rPr lang="en-GB" sz="800" b="1" i="0" u="none" strike="noStrike" baseline="0" dirty="0">
                <a:solidFill>
                  <a:srgbClr val="1A1A18"/>
                </a:solidFill>
                <a:latin typeface="Gotham-Bold" pitchFamily="50" charset="0"/>
              </a:rPr>
              <a:t>USER INTERFACE </a:t>
            </a:r>
            <a:r>
              <a:rPr lang="en-GB" sz="800" b="0" i="0" u="none" strike="noStrike" baseline="0" dirty="0">
                <a:solidFill>
                  <a:srgbClr val="1A1A18"/>
                </a:solidFill>
                <a:latin typeface="Gotham-Book" pitchFamily="50" charset="0"/>
              </a:rPr>
              <a:t>English, German</a:t>
            </a:r>
          </a:p>
          <a:p>
            <a:pPr algn="l"/>
            <a:r>
              <a:rPr lang="en-GB" sz="800" b="1" i="0" u="none" strike="noStrike" baseline="0" dirty="0">
                <a:solidFill>
                  <a:srgbClr val="1A1A18"/>
                </a:solidFill>
                <a:latin typeface="Gotham-Bold" pitchFamily="50" charset="0"/>
              </a:rPr>
              <a:t>SUBJECT AREAS </a:t>
            </a:r>
            <a:r>
              <a:rPr lang="en-GB" sz="800" b="0" i="0" u="none" strike="noStrike" baseline="0" dirty="0">
                <a:solidFill>
                  <a:srgbClr val="1A1A18"/>
                </a:solidFill>
                <a:latin typeface="Gotham-Book" pitchFamily="50" charset="0"/>
              </a:rPr>
              <a:t>Art, art history, architectural history, photography, arts and crafts, new media</a:t>
            </a:r>
          </a:p>
          <a:p>
            <a:pPr algn="l"/>
            <a:r>
              <a:rPr lang="en-GB" sz="800" b="1" i="0" u="none" strike="noStrike" baseline="0" dirty="0">
                <a:solidFill>
                  <a:srgbClr val="1A1A18"/>
                </a:solidFill>
                <a:latin typeface="Gotham-Bold" pitchFamily="50" charset="0"/>
              </a:rPr>
              <a:t>READERSHIP </a:t>
            </a:r>
            <a:r>
              <a:rPr lang="en-GB" sz="800" b="0" i="0" u="none" strike="noStrike" baseline="0" dirty="0">
                <a:solidFill>
                  <a:srgbClr val="1A1A18"/>
                </a:solidFill>
                <a:latin typeface="Gotham-Book" pitchFamily="50" charset="0"/>
              </a:rPr>
              <a:t>Art History Institutions, Museums,</a:t>
            </a:r>
          </a:p>
          <a:p>
            <a:pPr algn="l"/>
            <a:r>
              <a:rPr lang="en-GB" sz="800" b="0" i="0" u="none" strike="noStrike" baseline="0" dirty="0">
                <a:solidFill>
                  <a:srgbClr val="1A1A18"/>
                </a:solidFill>
                <a:latin typeface="Gotham-Book" pitchFamily="50" charset="0"/>
              </a:rPr>
              <a:t>Libraries, Art and Antiquities Trade, Auction houses, Collectors, Art dealers, Curators</a:t>
            </a:r>
            <a:endParaRPr lang="en-GB" sz="800" dirty="0"/>
          </a:p>
        </p:txBody>
      </p:sp>
      <p:sp>
        <p:nvSpPr>
          <p:cNvPr id="8" name="TextBox 7">
            <a:extLst>
              <a:ext uri="{FF2B5EF4-FFF2-40B4-BE49-F238E27FC236}">
                <a16:creationId xmlns:a16="http://schemas.microsoft.com/office/drawing/2014/main" id="{E4E7AA69-E702-6FF5-4932-405DE51AE42D}"/>
              </a:ext>
            </a:extLst>
          </p:cNvPr>
          <p:cNvSpPr txBox="1"/>
          <p:nvPr/>
        </p:nvSpPr>
        <p:spPr>
          <a:xfrm>
            <a:off x="3302106" y="1143440"/>
            <a:ext cx="5508612" cy="3416320"/>
          </a:xfrm>
          <a:prstGeom prst="rect">
            <a:avLst/>
          </a:prstGeom>
          <a:noFill/>
        </p:spPr>
        <p:txBody>
          <a:bodyPr wrap="square" rtlCol="0">
            <a:spAutoFit/>
          </a:bodyPr>
          <a:lstStyle/>
          <a:p>
            <a:pPr marL="171450" indent="-171450" algn="l">
              <a:buFont typeface="Arial" panose="020B0604020202020204" pitchFamily="34" charset="0"/>
              <a:buChar char="•"/>
            </a:pPr>
            <a:r>
              <a:rPr lang="en-GB" sz="800" b="0" i="0" u="none" strike="noStrike" baseline="0" dirty="0">
                <a:solidFill>
                  <a:srgbClr val="1A1A18"/>
                </a:solidFill>
              </a:rPr>
              <a:t>More than 1.2 million editorially reviewed entries on artists and artist groups.</a:t>
            </a:r>
          </a:p>
          <a:p>
            <a:pPr marL="171450" indent="-171450" algn="l">
              <a:buFont typeface="Arial" panose="020B0604020202020204" pitchFamily="34" charset="0"/>
              <a:buChar char="•"/>
            </a:pPr>
            <a:r>
              <a:rPr lang="en-GB" sz="800" b="0" i="0" u="none" strike="noStrike" baseline="0" dirty="0">
                <a:solidFill>
                  <a:srgbClr val="1A1A18"/>
                </a:solidFill>
              </a:rPr>
              <a:t>More than 500,000 detailed, signed biographical articles, with searchable full text.</a:t>
            </a:r>
          </a:p>
          <a:p>
            <a:pPr marL="171450" indent="-171450" algn="l">
              <a:buFont typeface="Arial" panose="020B0604020202020204" pitchFamily="34" charset="0"/>
              <a:buChar char="•"/>
            </a:pPr>
            <a:r>
              <a:rPr lang="en-GB" sz="800" b="0" i="0" u="none" strike="noStrike" baseline="0" dirty="0">
                <a:solidFill>
                  <a:srgbClr val="1A1A18"/>
                </a:solidFill>
              </a:rPr>
              <a:t>Ongoing addition of new artists (approx. 1,000 entries per year) and updates of the.</a:t>
            </a:r>
          </a:p>
          <a:p>
            <a:pPr marL="171450" indent="-171450" algn="l">
              <a:buFont typeface="Arial" panose="020B0604020202020204" pitchFamily="34" charset="0"/>
              <a:buChar char="•"/>
            </a:pPr>
            <a:r>
              <a:rPr lang="en-GB" sz="800" b="0" i="0" u="none" strike="noStrike" baseline="0" dirty="0">
                <a:solidFill>
                  <a:srgbClr val="1A1A18"/>
                </a:solidFill>
              </a:rPr>
              <a:t>biographical metadata and other information (approx. 3,000 changes per year).</a:t>
            </a:r>
          </a:p>
          <a:p>
            <a:pPr marL="171450" indent="-171450" algn="l">
              <a:buFont typeface="Arial" panose="020B0604020202020204" pitchFamily="34" charset="0"/>
              <a:buChar char="•"/>
            </a:pPr>
            <a:r>
              <a:rPr lang="en-GB" sz="800" b="0" i="0" u="none" strike="noStrike" baseline="0" dirty="0">
                <a:solidFill>
                  <a:srgbClr val="1A1A18"/>
                </a:solidFill>
              </a:rPr>
              <a:t>New articles by over 8000 international experts in areas of focus (e.g. African artists, contemporary architects).</a:t>
            </a:r>
          </a:p>
          <a:p>
            <a:pPr marL="171450" indent="-171450" algn="l">
              <a:buFont typeface="Arial" panose="020B0604020202020204" pitchFamily="34" charset="0"/>
              <a:buChar char="•"/>
            </a:pPr>
            <a:r>
              <a:rPr lang="en-GB" sz="800" b="0" i="0" u="none" strike="noStrike" baseline="0" dirty="0">
                <a:solidFill>
                  <a:srgbClr val="1A1A18"/>
                </a:solidFill>
              </a:rPr>
              <a:t>Various search and filter criteria for professional and scholarly search queries in a user-friendly interface.</a:t>
            </a:r>
          </a:p>
          <a:p>
            <a:pPr marL="171450" indent="-171450" algn="l">
              <a:buFont typeface="Arial" panose="020B0604020202020204" pitchFamily="34" charset="0"/>
              <a:buChar char="•"/>
            </a:pPr>
            <a:r>
              <a:rPr lang="en-GB" sz="800" b="0" i="0" u="none" strike="noStrike" baseline="0" dirty="0">
                <a:solidFill>
                  <a:srgbClr val="1A1A18"/>
                </a:solidFill>
              </a:rPr>
              <a:t>Information on places of activity and artists’ networks in the form of maps and lists.</a:t>
            </a:r>
          </a:p>
          <a:p>
            <a:pPr marL="171450" indent="-171450" algn="l">
              <a:buFont typeface="Arial" panose="020B0604020202020204" pitchFamily="34" charset="0"/>
              <a:buChar char="•"/>
            </a:pPr>
            <a:r>
              <a:rPr lang="en-GB" sz="800" b="0" i="0" u="none" strike="noStrike" baseline="0" dirty="0">
                <a:solidFill>
                  <a:srgbClr val="1A1A18"/>
                </a:solidFill>
              </a:rPr>
              <a:t>Unlimited number of simultaneous users per campus or institution.</a:t>
            </a:r>
          </a:p>
          <a:p>
            <a:pPr algn="l"/>
            <a:endParaRPr lang="en-GB" sz="800" b="0" i="0" u="none" strike="noStrike" baseline="0" dirty="0">
              <a:solidFill>
                <a:srgbClr val="1A1A18"/>
              </a:solidFill>
            </a:endParaRPr>
          </a:p>
          <a:p>
            <a:pPr algn="l"/>
            <a:r>
              <a:rPr lang="en-GB" sz="800" b="0" i="0" u="none" strike="noStrike" baseline="0" dirty="0">
                <a:solidFill>
                  <a:srgbClr val="1A1A18"/>
                </a:solidFill>
              </a:rPr>
              <a:t>The database </a:t>
            </a:r>
            <a:r>
              <a:rPr lang="en-GB" sz="800" b="0" i="1" u="none" strike="noStrike" baseline="0" dirty="0">
                <a:solidFill>
                  <a:srgbClr val="1A1A18"/>
                </a:solidFill>
              </a:rPr>
              <a:t>Artists of the World </a:t>
            </a:r>
            <a:r>
              <a:rPr lang="en-GB" sz="800" b="0" i="0" u="none" strike="noStrike" baseline="0" dirty="0">
                <a:solidFill>
                  <a:srgbClr val="1A1A18"/>
                </a:solidFill>
              </a:rPr>
              <a:t>is the world’s most current, reliable, and extensive reference work on artists. It contains authoritative, up-to-date biographical information on more than 1.2 million artists – more than any other database in the world. It</a:t>
            </a:r>
          </a:p>
          <a:p>
            <a:pPr algn="l"/>
            <a:r>
              <a:rPr lang="en-GB" sz="800" b="0" i="0" u="none" strike="noStrike" baseline="0" dirty="0">
                <a:solidFill>
                  <a:srgbClr val="1A1A18"/>
                </a:solidFill>
              </a:rPr>
              <a:t>contains biographical information on artists and entries on groups of visual artists from all over the world and from all eras. It covers all genres of fine arts, painting, graphics, sculpture, architecture, photography, video, installation art, and much more.</a:t>
            </a:r>
          </a:p>
          <a:p>
            <a:pPr algn="l"/>
            <a:endParaRPr lang="en-GB" sz="800" b="0" i="0" u="none" strike="noStrike" baseline="0" dirty="0">
              <a:solidFill>
                <a:srgbClr val="1A1A18"/>
              </a:solidFill>
            </a:endParaRPr>
          </a:p>
          <a:p>
            <a:pPr algn="l"/>
            <a:r>
              <a:rPr lang="en-GB" sz="800" b="0" i="0" u="none" strike="noStrike" baseline="0" dirty="0">
                <a:solidFill>
                  <a:srgbClr val="1A1A18"/>
                </a:solidFill>
              </a:rPr>
              <a:t>Each biographical entry includes structural data and metadata, which, in addition to name variants with source information, provide geographical and chronological evidence. Entries with detailed articles are supplemented by lists of works, literature,</a:t>
            </a:r>
          </a:p>
          <a:p>
            <a:pPr algn="l"/>
            <a:r>
              <a:rPr lang="en-GB" sz="800" b="0" i="0" u="none" strike="noStrike" baseline="0" dirty="0">
                <a:solidFill>
                  <a:srgbClr val="1A1A18"/>
                </a:solidFill>
              </a:rPr>
              <a:t>sources, and exhibitions.</a:t>
            </a:r>
          </a:p>
          <a:p>
            <a:pPr algn="l"/>
            <a:endParaRPr lang="fr-FR" sz="800" b="1" i="0" u="none" strike="noStrike" baseline="0" dirty="0">
              <a:solidFill>
                <a:srgbClr val="1A1A18"/>
              </a:solidFill>
            </a:endParaRPr>
          </a:p>
          <a:p>
            <a:pPr algn="l"/>
            <a:r>
              <a:rPr lang="fr-FR" sz="800" b="1" i="0" u="none" strike="noStrike" baseline="0" dirty="0">
                <a:solidFill>
                  <a:srgbClr val="1A1A18"/>
                </a:solidFill>
              </a:rPr>
              <a:t>Authors (selection): </a:t>
            </a:r>
            <a:r>
              <a:rPr lang="fr-FR" sz="800" b="0" i="0" u="none" strike="noStrike" baseline="0" dirty="0">
                <a:solidFill>
                  <a:srgbClr val="1A1A18"/>
                </a:solidFill>
              </a:rPr>
              <a:t>Arnauld Brejon de Lavergnée (Simon Vouet), Stephanie Buck </a:t>
            </a:r>
            <a:r>
              <a:rPr lang="en-GB" sz="800" b="0" i="0" u="none" strike="noStrike" baseline="0" dirty="0">
                <a:solidFill>
                  <a:srgbClr val="1A1A18"/>
                </a:solidFill>
              </a:rPr>
              <a:t>(Hans Holbein), Vaughan Hart (Inigo Jones), Peter Humfrey (Tizian), Reha Günay (Sinan), Christian Spies (Pablo Picasso), Naomi Sato (Helen Schjerfbeck), Martino Stierli (Rem Koolhaas), Khanh Trinh (Goshun), </a:t>
            </a:r>
            <a:r>
              <a:rPr lang="it-IT" sz="800" b="0" i="0" u="none" strike="noStrike" baseline="0" dirty="0">
                <a:solidFill>
                  <a:srgbClr val="1A1A18"/>
                </a:solidFill>
              </a:rPr>
              <a:t>Frank Zöllner (Leonardo da Vinci)</a:t>
            </a:r>
            <a:endParaRPr lang="en-GB" sz="800" dirty="0"/>
          </a:p>
        </p:txBody>
      </p:sp>
      <p:pic>
        <p:nvPicPr>
          <p:cNvPr id="1026" name="Picture 2" descr="Artists of the World">
            <a:extLst>
              <a:ext uri="{FF2B5EF4-FFF2-40B4-BE49-F238E27FC236}">
                <a16:creationId xmlns:a16="http://schemas.microsoft.com/office/drawing/2014/main" id="{5C0D5C43-207D-DBFC-5160-48DF6E5F02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746" y="1023578"/>
            <a:ext cx="1800200"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997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4AA8809-5A2D-E719-C76E-C510267DDAAC}"/>
              </a:ext>
            </a:extLst>
          </p:cNvPr>
          <p:cNvSpPr>
            <a:spLocks noGrp="1"/>
          </p:cNvSpPr>
          <p:nvPr>
            <p:ph type="title"/>
          </p:nvPr>
        </p:nvSpPr>
        <p:spPr/>
        <p:txBody>
          <a:bodyPr>
            <a:normAutofit fontScale="90000"/>
          </a:bodyPr>
          <a:lstStyle/>
          <a:p>
            <a:r>
              <a:rPr lang="de-DE" dirty="0"/>
              <a:t>De Gruyter Databases 2023</a:t>
            </a:r>
            <a:br>
              <a:rPr lang="de-DE" dirty="0"/>
            </a:br>
            <a:br>
              <a:rPr lang="de-DE" dirty="0"/>
            </a:br>
            <a:r>
              <a:rPr lang="en-GB" sz="2400" u="none" strike="noStrike" dirty="0">
                <a:effectLst/>
              </a:rPr>
              <a:t>Classical and Ancient Near Eastern Studies</a:t>
            </a:r>
            <a:br>
              <a:rPr lang="en-GB" sz="2400" b="0" i="0" u="none" strike="noStrike" dirty="0">
                <a:solidFill>
                  <a:srgbClr val="000000"/>
                </a:solidFill>
                <a:effectLst/>
                <a:latin typeface="Calibri" panose="020F0502020204030204" pitchFamily="34" charset="0"/>
              </a:rPr>
            </a:br>
            <a:endParaRPr lang="de-DE" dirty="0"/>
          </a:p>
        </p:txBody>
      </p:sp>
    </p:spTree>
    <p:extLst>
      <p:ext uri="{BB962C8B-B14F-4D97-AF65-F5344CB8AC3E}">
        <p14:creationId xmlns:p14="http://schemas.microsoft.com/office/powerpoint/2010/main" val="318524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FB37C-FAC9-9964-D57D-F50D8DE8A6BC}"/>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00" dirty="0"/>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184666"/>
          </a:xfrm>
          <a:prstGeom prst="rect">
            <a:avLst/>
          </a:prstGeom>
          <a:noFill/>
        </p:spPr>
        <p:txBody>
          <a:bodyPr wrap="square" lIns="0" tIns="0" rIns="0" bIns="0" rtlCol="0" anchor="t" anchorCtr="0">
            <a:spAutoFit/>
          </a:bodyPr>
          <a:lstStyle/>
          <a:p>
            <a:pPr algn="l"/>
            <a:r>
              <a:rPr lang="de-DE" sz="1200" b="1" i="0" u="none" strike="noStrike" baseline="0" dirty="0" err="1">
                <a:solidFill>
                  <a:srgbClr val="12120D"/>
                </a:solidFill>
                <a:latin typeface="+mj-lt"/>
              </a:rPr>
              <a:t>Bibliotheca</a:t>
            </a:r>
            <a:r>
              <a:rPr lang="de-DE" sz="1200" b="1" i="0" u="none" strike="noStrike" baseline="0" dirty="0">
                <a:solidFill>
                  <a:srgbClr val="12120D"/>
                </a:solidFill>
                <a:latin typeface="+mj-lt"/>
              </a:rPr>
              <a:t> </a:t>
            </a:r>
            <a:r>
              <a:rPr lang="de-DE" sz="1200" b="1" i="0" u="none" strike="noStrike" baseline="0" dirty="0" err="1">
                <a:solidFill>
                  <a:srgbClr val="12120D"/>
                </a:solidFill>
                <a:latin typeface="+mj-lt"/>
              </a:rPr>
              <a:t>Teubneriana</a:t>
            </a:r>
            <a:r>
              <a:rPr lang="de-DE" sz="1200" b="1" i="0" u="none" strike="noStrike" baseline="0" dirty="0">
                <a:solidFill>
                  <a:srgbClr val="12120D"/>
                </a:solidFill>
                <a:latin typeface="+mj-lt"/>
              </a:rPr>
              <a:t> Latina Online</a:t>
            </a:r>
            <a:endParaRPr lang="de-DE" sz="1200" dirty="0">
              <a:latin typeface="+mj-lt"/>
              <a:cs typeface="Gotham Medium" pitchFamily="2" charset="0"/>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89118" y="3534009"/>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pic>
        <p:nvPicPr>
          <p:cNvPr id="8194" name="Picture 2" descr="Bibliotheca Teubneriana Latina Online">
            <a:extLst>
              <a:ext uri="{FF2B5EF4-FFF2-40B4-BE49-F238E27FC236}">
                <a16:creationId xmlns:a16="http://schemas.microsoft.com/office/drawing/2014/main" id="{110AC6F4-2670-1F84-7F1E-EAAACEF67A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23578"/>
            <a:ext cx="1809042" cy="18090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39C5D97-8889-B7F3-07B9-45B34AFC5CA1}"/>
              </a:ext>
            </a:extLst>
          </p:cNvPr>
          <p:cNvSpPr txBox="1"/>
          <p:nvPr/>
        </p:nvSpPr>
        <p:spPr>
          <a:xfrm>
            <a:off x="3302106" y="1143440"/>
            <a:ext cx="5508612" cy="2862322"/>
          </a:xfrm>
          <a:prstGeom prst="rect">
            <a:avLst/>
          </a:prstGeom>
          <a:noFill/>
        </p:spPr>
        <p:txBody>
          <a:bodyPr wrap="square" rtlCol="0">
            <a:spAutoFit/>
          </a:bodyPr>
          <a:lstStyle/>
          <a:p>
            <a:pPr marL="171450" indent="-171450" algn="l">
              <a:buFont typeface="Arial" panose="020B0604020202020204" pitchFamily="34" charset="0"/>
              <a:buChar char="•"/>
            </a:pPr>
            <a:r>
              <a:rPr lang="en-GB" sz="1200" b="0" i="0" u="none" strike="noStrike" baseline="0" dirty="0">
                <a:solidFill>
                  <a:srgbClr val="1A1A18"/>
                </a:solidFill>
              </a:rPr>
              <a:t>Over 13 million word forms accessible electronically through the database.</a:t>
            </a:r>
          </a:p>
          <a:p>
            <a:pPr marL="171450" indent="-171450" algn="l">
              <a:buFont typeface="Arial" panose="020B0604020202020204" pitchFamily="34" charset="0"/>
              <a:buChar char="•"/>
            </a:pPr>
            <a:r>
              <a:rPr lang="en-GB" sz="1200" b="0" i="0" u="none" strike="noStrike" baseline="0" dirty="0">
                <a:solidFill>
                  <a:srgbClr val="1A1A18"/>
                </a:solidFill>
              </a:rPr>
              <a:t>Includes access to all editions of Latin texts published in the </a:t>
            </a:r>
            <a:r>
              <a:rPr lang="en-GB" sz="1200" b="0" i="1" u="none" strike="noStrike" baseline="0" dirty="0">
                <a:solidFill>
                  <a:srgbClr val="1A1A18"/>
                </a:solidFill>
              </a:rPr>
              <a:t>Bibliotheca </a:t>
            </a:r>
            <a:r>
              <a:rPr lang="en-GB" sz="1200" b="0" i="1" u="none" strike="noStrike" baseline="0" dirty="0" err="1">
                <a:solidFill>
                  <a:srgbClr val="1A1A18"/>
                </a:solidFill>
              </a:rPr>
              <a:t>Teubneriana</a:t>
            </a:r>
            <a:r>
              <a:rPr lang="en-GB" sz="1200" b="0" i="1" u="none" strike="noStrike" baseline="0" dirty="0">
                <a:solidFill>
                  <a:srgbClr val="1A1A18"/>
                </a:solidFill>
              </a:rPr>
              <a:t>, </a:t>
            </a:r>
            <a:r>
              <a:rPr lang="en-GB" sz="1200" b="0" i="0" u="none" strike="noStrike" baseline="0" dirty="0">
                <a:solidFill>
                  <a:srgbClr val="1A1A18"/>
                </a:solidFill>
              </a:rPr>
              <a:t>enhanced with De Gruyter’s signature database features.</a:t>
            </a:r>
          </a:p>
          <a:p>
            <a:pPr marL="171450" indent="-171450" algn="l">
              <a:buFont typeface="Arial" panose="020B0604020202020204" pitchFamily="34" charset="0"/>
              <a:buChar char="•"/>
            </a:pPr>
            <a:r>
              <a:rPr lang="en-GB" sz="1200" b="0" i="0" u="none" strike="noStrike" baseline="0" dirty="0">
                <a:solidFill>
                  <a:srgbClr val="1A1A18"/>
                </a:solidFill>
              </a:rPr>
              <a:t>Annual updates to our online edition ensure that the newest printed texts are available for access.</a:t>
            </a:r>
          </a:p>
          <a:p>
            <a:pPr marL="171450" indent="-171450" algn="l">
              <a:buFont typeface="Arial" panose="020B0604020202020204" pitchFamily="34" charset="0"/>
              <a:buChar char="•"/>
            </a:pPr>
            <a:r>
              <a:rPr lang="en-GB" sz="1200" b="0" i="1" u="none" strike="noStrike" baseline="0" dirty="0">
                <a:solidFill>
                  <a:srgbClr val="1A1A18"/>
                </a:solidFill>
              </a:rPr>
              <a:t>BTL </a:t>
            </a:r>
            <a:r>
              <a:rPr lang="en-GB" sz="1200" b="0" i="0" u="none" strike="noStrike" baseline="0" dirty="0">
                <a:solidFill>
                  <a:srgbClr val="1A1A18"/>
                </a:solidFill>
              </a:rPr>
              <a:t>and </a:t>
            </a:r>
            <a:r>
              <a:rPr lang="en-GB" sz="1200" b="0" i="1" u="none" strike="noStrike" baseline="0" dirty="0">
                <a:solidFill>
                  <a:srgbClr val="1A1A18"/>
                </a:solidFill>
              </a:rPr>
              <a:t>TLL </a:t>
            </a:r>
            <a:r>
              <a:rPr lang="en-GB" sz="1200" b="0" i="0" u="none" strike="noStrike" baseline="0" dirty="0">
                <a:solidFill>
                  <a:srgbClr val="1A1A18"/>
                </a:solidFill>
              </a:rPr>
              <a:t>are also available as a set.</a:t>
            </a:r>
          </a:p>
          <a:p>
            <a:pPr marL="171450" indent="-171450" algn="l">
              <a:buFont typeface="Arial" panose="020B0604020202020204" pitchFamily="34" charset="0"/>
              <a:buChar char="•"/>
            </a:pPr>
            <a:r>
              <a:rPr lang="en-GB" sz="1200" b="0" i="0" u="none" strike="noStrike" baseline="0" dirty="0">
                <a:solidFill>
                  <a:srgbClr val="1A1A18"/>
                </a:solidFill>
              </a:rPr>
              <a:t>Non-restrictive DRM – allows for an unlimited number of simultaneous users campus / institution-wide.</a:t>
            </a:r>
          </a:p>
          <a:p>
            <a:pPr algn="l"/>
            <a:endParaRPr lang="en-GB" sz="1200" b="0" i="0" u="none" strike="noStrike" baseline="0" dirty="0">
              <a:solidFill>
                <a:srgbClr val="1A1A18"/>
              </a:solidFill>
            </a:endParaRPr>
          </a:p>
          <a:p>
            <a:pPr algn="l"/>
            <a:r>
              <a:rPr lang="en-GB" sz="1200" b="0" i="0" u="none" strike="noStrike" baseline="0" dirty="0">
                <a:solidFill>
                  <a:srgbClr val="1A1A18"/>
                </a:solidFill>
              </a:rPr>
              <a:t>The </a:t>
            </a:r>
            <a:r>
              <a:rPr lang="en-GB" sz="1200" b="0" i="1" u="none" strike="noStrike" baseline="0" dirty="0">
                <a:solidFill>
                  <a:srgbClr val="1A1A18"/>
                </a:solidFill>
              </a:rPr>
              <a:t>BTL Online </a:t>
            </a:r>
            <a:r>
              <a:rPr lang="en-GB" sz="1200" b="0" i="0" u="none" strike="noStrike" baseline="0" dirty="0">
                <a:solidFill>
                  <a:srgbClr val="1A1A18"/>
                </a:solidFill>
              </a:rPr>
              <a:t>database provides electronic access to all editions of Latin texts published in the </a:t>
            </a:r>
            <a:r>
              <a:rPr lang="en-GB" sz="1200" b="0" i="1" u="none" strike="noStrike" baseline="0" dirty="0">
                <a:solidFill>
                  <a:srgbClr val="1A1A18"/>
                </a:solidFill>
              </a:rPr>
              <a:t>Bibliotheca </a:t>
            </a:r>
            <a:r>
              <a:rPr lang="en-GB" sz="1200" b="0" i="1" u="none" strike="noStrike" baseline="0" dirty="0" err="1">
                <a:solidFill>
                  <a:srgbClr val="1A1A18"/>
                </a:solidFill>
              </a:rPr>
              <a:t>Teubneriana</a:t>
            </a:r>
            <a:r>
              <a:rPr lang="en-GB" sz="1200" b="0" i="0" u="none" strike="noStrike" baseline="0" dirty="0">
                <a:solidFill>
                  <a:srgbClr val="1A1A18"/>
                </a:solidFill>
              </a:rPr>
              <a:t>, ranging from antiquity and late antiquity to medieval and neo-Latin texts. A total of </a:t>
            </a:r>
            <a:r>
              <a:rPr lang="en-GB" sz="1200" dirty="0">
                <a:solidFill>
                  <a:srgbClr val="1A1A18"/>
                </a:solidFill>
              </a:rPr>
              <a:t>approximately 13 million word forms are thus accessible electronically.</a:t>
            </a:r>
          </a:p>
        </p:txBody>
      </p:sp>
      <p:sp>
        <p:nvSpPr>
          <p:cNvPr id="4" name="TextBox 3">
            <a:extLst>
              <a:ext uri="{FF2B5EF4-FFF2-40B4-BE49-F238E27FC236}">
                <a16:creationId xmlns:a16="http://schemas.microsoft.com/office/drawing/2014/main" id="{D5EBD456-E87C-F30A-7505-47991CEF7A6F}"/>
              </a:ext>
            </a:extLst>
          </p:cNvPr>
          <p:cNvSpPr txBox="1"/>
          <p:nvPr/>
        </p:nvSpPr>
        <p:spPr>
          <a:xfrm>
            <a:off x="384971" y="2952482"/>
            <a:ext cx="2098797" cy="461665"/>
          </a:xfrm>
          <a:prstGeom prst="rect">
            <a:avLst/>
          </a:prstGeom>
          <a:noFill/>
        </p:spPr>
        <p:txBody>
          <a:bodyPr wrap="square">
            <a:spAutoFit/>
          </a:bodyPr>
          <a:lstStyle/>
          <a:p>
            <a:pPr algn="l"/>
            <a:r>
              <a:rPr lang="en-GB" sz="800" b="1" i="0" u="none" strike="noStrike" baseline="0" dirty="0">
                <a:solidFill>
                  <a:srgbClr val="1A1A18"/>
                </a:solidFill>
                <a:latin typeface="Gotham-Bold" pitchFamily="50" charset="0"/>
              </a:rPr>
              <a:t>LANGUAGE </a:t>
            </a:r>
            <a:r>
              <a:rPr lang="en-GB" sz="800" b="0" i="0" u="none" strike="noStrike" baseline="0" dirty="0">
                <a:solidFill>
                  <a:srgbClr val="1A1A18"/>
                </a:solidFill>
                <a:latin typeface="Gotham-Book" pitchFamily="50" charset="0"/>
              </a:rPr>
              <a:t>Latin</a:t>
            </a:r>
          </a:p>
          <a:p>
            <a:pPr algn="l"/>
            <a:r>
              <a:rPr lang="en-GB" sz="800" b="1" i="0" u="none" strike="noStrike" baseline="0" dirty="0">
                <a:solidFill>
                  <a:srgbClr val="1A1A18"/>
                </a:solidFill>
                <a:latin typeface="Gotham-Bold" pitchFamily="50" charset="0"/>
              </a:rPr>
              <a:t>USER INTERFACE </a:t>
            </a:r>
            <a:r>
              <a:rPr lang="en-GB" sz="800" b="0" i="0" u="none" strike="noStrike" baseline="0" dirty="0">
                <a:solidFill>
                  <a:srgbClr val="1A1A18"/>
                </a:solidFill>
                <a:latin typeface="Gotham-Book" pitchFamily="50" charset="0"/>
              </a:rPr>
              <a:t>English, German</a:t>
            </a:r>
          </a:p>
          <a:p>
            <a:pPr algn="l"/>
            <a:r>
              <a:rPr lang="en-GB" sz="800" b="1" i="0" u="none" strike="noStrike" baseline="0" dirty="0">
                <a:solidFill>
                  <a:srgbClr val="1A1A18"/>
                </a:solidFill>
                <a:latin typeface="Gotham-Bold" pitchFamily="50" charset="0"/>
              </a:rPr>
              <a:t>UPDATE FREQUENCY </a:t>
            </a:r>
            <a:r>
              <a:rPr lang="en-GB" sz="800" b="0" i="0" u="none" strike="noStrike" baseline="0" dirty="0">
                <a:solidFill>
                  <a:srgbClr val="1A1A18"/>
                </a:solidFill>
                <a:latin typeface="Gotham-Book" pitchFamily="50" charset="0"/>
              </a:rPr>
              <a:t>Annually</a:t>
            </a:r>
            <a:endParaRPr lang="en-GB" dirty="0"/>
          </a:p>
        </p:txBody>
      </p:sp>
    </p:spTree>
    <p:extLst>
      <p:ext uri="{BB962C8B-B14F-4D97-AF65-F5344CB8AC3E}">
        <p14:creationId xmlns:p14="http://schemas.microsoft.com/office/powerpoint/2010/main" val="280632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FB37C-FAC9-9964-D57D-F50D8DE8A6BC}"/>
              </a:ext>
            </a:extLst>
          </p:cNvPr>
          <p:cNvSpPr/>
          <p:nvPr/>
        </p:nvSpPr>
        <p:spPr>
          <a:xfrm>
            <a:off x="0" y="0"/>
            <a:ext cx="9144000" cy="828378"/>
          </a:xfrm>
          <a:prstGeom prst="rect">
            <a:avLst/>
          </a:prstGeom>
          <a:solidFill>
            <a:schemeClr val="bg1">
              <a:lumMod val="95000"/>
            </a:schemeClr>
          </a:solidFill>
          <a:ln>
            <a:noFill/>
          </a:ln>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ED2D7D5-9B96-5A17-9069-2B28C569E30E}"/>
              </a:ext>
            </a:extLst>
          </p:cNvPr>
          <p:cNvSpPr/>
          <p:nvPr/>
        </p:nvSpPr>
        <p:spPr>
          <a:xfrm>
            <a:off x="3131840" y="1023578"/>
            <a:ext cx="5796644" cy="374441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00" dirty="0"/>
          </a:p>
        </p:txBody>
      </p:sp>
      <p:sp>
        <p:nvSpPr>
          <p:cNvPr id="123" name="Textfeld 122">
            <a:extLst>
              <a:ext uri="{FF2B5EF4-FFF2-40B4-BE49-F238E27FC236}">
                <a16:creationId xmlns:a16="http://schemas.microsoft.com/office/drawing/2014/main" id="{D1D2E2E7-CADB-CF25-9101-5BC0BE1AC3B0}"/>
              </a:ext>
            </a:extLst>
          </p:cNvPr>
          <p:cNvSpPr txBox="1"/>
          <p:nvPr/>
        </p:nvSpPr>
        <p:spPr>
          <a:xfrm>
            <a:off x="254444" y="287300"/>
            <a:ext cx="8746048" cy="184666"/>
          </a:xfrm>
          <a:prstGeom prst="rect">
            <a:avLst/>
          </a:prstGeom>
          <a:noFill/>
        </p:spPr>
        <p:txBody>
          <a:bodyPr wrap="square" lIns="0" tIns="0" rIns="0" bIns="0" rtlCol="0" anchor="t" anchorCtr="0">
            <a:spAutoFit/>
          </a:bodyPr>
          <a:lstStyle/>
          <a:p>
            <a:pPr algn="l"/>
            <a:r>
              <a:rPr lang="de-DE" sz="1200" b="1" i="0" u="none" strike="noStrike" baseline="0" dirty="0">
                <a:solidFill>
                  <a:srgbClr val="12120D"/>
                </a:solidFill>
                <a:latin typeface="+mj-lt"/>
              </a:rPr>
              <a:t>Byzantinische Bibliographie Online</a:t>
            </a:r>
            <a:endParaRPr lang="de-DE" sz="1200" dirty="0">
              <a:latin typeface="+mj-lt"/>
              <a:cs typeface="Gotham Medium" pitchFamily="2" charset="0"/>
            </a:endParaRPr>
          </a:p>
        </p:txBody>
      </p:sp>
      <p:sp>
        <p:nvSpPr>
          <p:cNvPr id="30" name="Textfeld 29">
            <a:extLst>
              <a:ext uri="{FF2B5EF4-FFF2-40B4-BE49-F238E27FC236}">
                <a16:creationId xmlns:a16="http://schemas.microsoft.com/office/drawing/2014/main" id="{5EC5C14E-B740-C843-2482-532E8B500F8D}"/>
              </a:ext>
            </a:extLst>
          </p:cNvPr>
          <p:cNvSpPr txBox="1"/>
          <p:nvPr/>
        </p:nvSpPr>
        <p:spPr>
          <a:xfrm>
            <a:off x="389118" y="3534009"/>
            <a:ext cx="2022641" cy="1146771"/>
          </a:xfrm>
          <a:prstGeom prst="rect">
            <a:avLst/>
          </a:prstGeom>
          <a:solidFill>
            <a:srgbClr val="F6F6F8"/>
          </a:solidFill>
        </p:spPr>
        <p:txBody>
          <a:bodyPr wrap="square" lIns="306000" tIns="324000" rIns="306000" bIns="324000" rtlCol="0" anchor="t" anchorCtr="0">
            <a:spAutoFit/>
          </a:bodyPr>
          <a:lstStyle/>
          <a:p>
            <a:pPr algn="l"/>
            <a:r>
              <a:rPr lang="en-GB" sz="800" dirty="0">
                <a:solidFill>
                  <a:srgbClr val="12120D"/>
                </a:solidFill>
                <a:latin typeface="Gotham-Book" pitchFamily="50" charset="0"/>
              </a:rPr>
              <a:t>For further information, please visit our </a:t>
            </a:r>
            <a:r>
              <a:rPr lang="en-GB" sz="800" b="0" i="0" u="none" strike="noStrike" baseline="0" dirty="0">
                <a:solidFill>
                  <a:srgbClr val="12120D"/>
                </a:solidFill>
                <a:latin typeface="Gotham-Book" pitchFamily="50" charset="0"/>
                <a:hlinkClick r:id="rId2"/>
              </a:rPr>
              <a:t>website</a:t>
            </a:r>
            <a:r>
              <a:rPr lang="en-GB" sz="800" dirty="0">
                <a:solidFill>
                  <a:srgbClr val="12120D"/>
                </a:solidFill>
                <a:latin typeface="Gotham-Book" pitchFamily="50" charset="0"/>
              </a:rPr>
              <a:t>.</a:t>
            </a:r>
            <a:endParaRPr lang="en-GB" sz="800" b="0" i="0" u="none" strike="noStrike" baseline="0" dirty="0">
              <a:solidFill>
                <a:srgbClr val="12120D"/>
              </a:solidFill>
              <a:latin typeface="Gotham-Book" pitchFamily="50" charset="0"/>
            </a:endParaRPr>
          </a:p>
          <a:p>
            <a:pPr algn="l"/>
            <a:endParaRPr lang="en-GB" sz="800" b="1" i="0" u="none" strike="noStrike" baseline="0" dirty="0">
              <a:solidFill>
                <a:srgbClr val="12120D"/>
              </a:solidFill>
              <a:latin typeface="Gotham-Bold" pitchFamily="50" charset="0"/>
            </a:endParaRPr>
          </a:p>
          <a:p>
            <a:pPr algn="l"/>
            <a:r>
              <a:rPr lang="en-GB" sz="800" b="0" i="0" u="none" strike="noStrike" baseline="0" dirty="0">
                <a:solidFill>
                  <a:srgbClr val="12120D"/>
                </a:solidFill>
                <a:latin typeface="Gotham-Book" pitchFamily="50" charset="0"/>
              </a:rPr>
              <a:t>Get your free trial </a:t>
            </a:r>
            <a:r>
              <a:rPr lang="en-GB" sz="800" b="0" i="0" u="none" strike="noStrike" baseline="0" dirty="0">
                <a:solidFill>
                  <a:srgbClr val="12120D"/>
                </a:solidFill>
                <a:latin typeface="Gotham-Book" pitchFamily="50" charset="0"/>
                <a:hlinkClick r:id="rId3"/>
              </a:rPr>
              <a:t>here</a:t>
            </a:r>
            <a:r>
              <a:rPr lang="en-GB" sz="800" b="0" i="0" u="none" strike="noStrike" baseline="0" dirty="0">
                <a:solidFill>
                  <a:srgbClr val="12120D"/>
                </a:solidFill>
                <a:latin typeface="Gotham-Book" pitchFamily="50" charset="0"/>
              </a:rPr>
              <a:t>.</a:t>
            </a:r>
            <a:endParaRPr lang="de-DE" sz="800" dirty="0">
              <a:solidFill>
                <a:srgbClr val="2B2B2E"/>
              </a:solidFill>
              <a:cs typeface="Gotham Medium" pitchFamily="2" charset="0"/>
            </a:endParaRPr>
          </a:p>
        </p:txBody>
      </p:sp>
      <p:sp>
        <p:nvSpPr>
          <p:cNvPr id="2" name="TextBox 1">
            <a:extLst>
              <a:ext uri="{FF2B5EF4-FFF2-40B4-BE49-F238E27FC236}">
                <a16:creationId xmlns:a16="http://schemas.microsoft.com/office/drawing/2014/main" id="{839C5D97-8889-B7F3-07B9-45B34AFC5CA1}"/>
              </a:ext>
            </a:extLst>
          </p:cNvPr>
          <p:cNvSpPr txBox="1"/>
          <p:nvPr/>
        </p:nvSpPr>
        <p:spPr>
          <a:xfrm>
            <a:off x="3302106" y="1143440"/>
            <a:ext cx="5508612" cy="2862322"/>
          </a:xfrm>
          <a:prstGeom prst="rect">
            <a:avLst/>
          </a:prstGeom>
          <a:noFill/>
        </p:spPr>
        <p:txBody>
          <a:bodyPr wrap="square" rtlCol="0">
            <a:spAutoFit/>
          </a:bodyPr>
          <a:lstStyle/>
          <a:p>
            <a:pPr marL="171450" indent="-171450" algn="l">
              <a:buFont typeface="Arial" panose="020B0604020202020204" pitchFamily="34" charset="0"/>
              <a:buChar char="•"/>
            </a:pPr>
            <a:r>
              <a:rPr lang="en-GB" sz="1200" b="0" i="0" u="none" strike="noStrike" baseline="0" dirty="0">
                <a:solidFill>
                  <a:srgbClr val="1A1A18"/>
                </a:solidFill>
              </a:rPr>
              <a:t>The only comprehensive professional bibliography of Byzantinism, now available online. </a:t>
            </a:r>
          </a:p>
          <a:p>
            <a:pPr marL="171450" indent="-171450" algn="l">
              <a:buFont typeface="Arial" panose="020B0604020202020204" pitchFamily="34" charset="0"/>
              <a:buChar char="•"/>
            </a:pPr>
            <a:r>
              <a:rPr lang="en-GB" sz="1200" b="0" i="0" u="none" strike="noStrike" baseline="0" dirty="0">
                <a:solidFill>
                  <a:srgbClr val="1A1A18"/>
                </a:solidFill>
              </a:rPr>
              <a:t>Updated twice a year.</a:t>
            </a:r>
          </a:p>
          <a:p>
            <a:pPr marL="171450" indent="-171450" algn="l">
              <a:buFont typeface="Arial" panose="020B0604020202020204" pitchFamily="34" charset="0"/>
              <a:buChar char="•"/>
            </a:pPr>
            <a:r>
              <a:rPr lang="en-GB" sz="1200" b="0" i="0" u="none" strike="noStrike" baseline="0" dirty="0">
                <a:solidFill>
                  <a:srgbClr val="1A1A18"/>
                </a:solidFill>
              </a:rPr>
              <a:t>State-of-the-art classification.</a:t>
            </a:r>
          </a:p>
          <a:p>
            <a:pPr marL="171450" indent="-171450" algn="l">
              <a:buFont typeface="Arial" panose="020B0604020202020204" pitchFamily="34" charset="0"/>
              <a:buChar char="•"/>
            </a:pPr>
            <a:r>
              <a:rPr lang="en-GB" sz="1200" b="0" i="0" u="none" strike="noStrike" baseline="0" dirty="0">
                <a:solidFill>
                  <a:srgbClr val="1A1A18"/>
                </a:solidFill>
              </a:rPr>
              <a:t>Non-restrictive DRM – allows for unlimited simultaneous users campus / institution-wide.</a:t>
            </a:r>
          </a:p>
          <a:p>
            <a:pPr algn="l"/>
            <a:endParaRPr lang="en-GB" sz="1200" b="0" i="0" u="none" strike="noStrike" baseline="0" dirty="0">
              <a:solidFill>
                <a:srgbClr val="1A1A18"/>
              </a:solidFill>
            </a:endParaRPr>
          </a:p>
          <a:p>
            <a:pPr algn="l"/>
            <a:r>
              <a:rPr lang="en-GB" sz="1200" b="0" i="0" u="none" strike="noStrike" baseline="0" dirty="0">
                <a:solidFill>
                  <a:srgbClr val="1A1A18"/>
                </a:solidFill>
              </a:rPr>
              <a:t>The </a:t>
            </a:r>
            <a:r>
              <a:rPr lang="en-GB" sz="1200" b="0" i="1" u="none" strike="noStrike" baseline="0" dirty="0" err="1">
                <a:solidFill>
                  <a:srgbClr val="1A1A18"/>
                </a:solidFill>
              </a:rPr>
              <a:t>Byzantinische</a:t>
            </a:r>
            <a:r>
              <a:rPr lang="en-GB" sz="1200" b="0" i="1" u="none" strike="noStrike" baseline="0" dirty="0">
                <a:solidFill>
                  <a:srgbClr val="1A1A18"/>
                </a:solidFill>
              </a:rPr>
              <a:t> </a:t>
            </a:r>
            <a:r>
              <a:rPr lang="en-GB" sz="1200" b="0" i="1" u="none" strike="noStrike" baseline="0" dirty="0" err="1">
                <a:solidFill>
                  <a:srgbClr val="1A1A18"/>
                </a:solidFill>
              </a:rPr>
              <a:t>Bibliographie</a:t>
            </a:r>
            <a:r>
              <a:rPr lang="en-GB" sz="1200" b="0" i="1" u="none" strike="noStrike" baseline="0" dirty="0">
                <a:solidFill>
                  <a:srgbClr val="1A1A18"/>
                </a:solidFill>
              </a:rPr>
              <a:t> Online </a:t>
            </a:r>
            <a:r>
              <a:rPr lang="en-GB" sz="1200" b="0" i="0" u="none" strike="noStrike" baseline="0" dirty="0">
                <a:solidFill>
                  <a:srgbClr val="1A1A18"/>
                </a:solidFill>
              </a:rPr>
              <a:t>includes the bibliographic sections of the </a:t>
            </a:r>
            <a:r>
              <a:rPr lang="en-GB" sz="1200" b="0" i="1" u="none" strike="noStrike" baseline="0" dirty="0" err="1">
                <a:solidFill>
                  <a:srgbClr val="1A1A18"/>
                </a:solidFill>
              </a:rPr>
              <a:t>Byzantinische</a:t>
            </a:r>
            <a:r>
              <a:rPr lang="en-GB" sz="1200" b="0" i="1" u="none" strike="noStrike" baseline="0" dirty="0">
                <a:solidFill>
                  <a:srgbClr val="1A1A18"/>
                </a:solidFill>
              </a:rPr>
              <a:t> </a:t>
            </a:r>
            <a:r>
              <a:rPr lang="en-GB" sz="1200" b="0" i="1" u="none" strike="noStrike" baseline="0" dirty="0" err="1">
                <a:solidFill>
                  <a:srgbClr val="1A1A18"/>
                </a:solidFill>
              </a:rPr>
              <a:t>Zeitschrift</a:t>
            </a:r>
            <a:r>
              <a:rPr lang="en-GB" sz="1200" b="0" i="1" u="none" strike="noStrike" baseline="0" dirty="0">
                <a:solidFill>
                  <a:srgbClr val="1A1A18"/>
                </a:solidFill>
              </a:rPr>
              <a:t> </a:t>
            </a:r>
            <a:r>
              <a:rPr lang="en-GB" sz="1200" b="0" i="0" u="none" strike="noStrike" baseline="0" dirty="0">
                <a:solidFill>
                  <a:srgbClr val="1A1A18"/>
                </a:solidFill>
              </a:rPr>
              <a:t>from volume 98 (2005) up to the present day. </a:t>
            </a:r>
          </a:p>
          <a:p>
            <a:pPr algn="l"/>
            <a:endParaRPr lang="en-GB" sz="1200" dirty="0">
              <a:solidFill>
                <a:srgbClr val="1A1A18"/>
              </a:solidFill>
            </a:endParaRPr>
          </a:p>
          <a:p>
            <a:pPr algn="l"/>
            <a:r>
              <a:rPr lang="en-GB" sz="1200" b="0" i="0" u="none" strike="noStrike" baseline="0" dirty="0">
                <a:solidFill>
                  <a:srgbClr val="1A1A18"/>
                </a:solidFill>
              </a:rPr>
              <a:t>Users can either browse the bibliography by subject category and organize the results by title, author, publication year, and relevance, or do a search by (key) word, author, publication type, publication year, publisher, ISSN, and ISBN, and combinations thereof.</a:t>
            </a:r>
            <a:endParaRPr lang="en-GB" sz="1200" dirty="0">
              <a:solidFill>
                <a:srgbClr val="1A1A18"/>
              </a:solidFill>
            </a:endParaRPr>
          </a:p>
        </p:txBody>
      </p:sp>
      <p:sp>
        <p:nvSpPr>
          <p:cNvPr id="4" name="TextBox 3">
            <a:extLst>
              <a:ext uri="{FF2B5EF4-FFF2-40B4-BE49-F238E27FC236}">
                <a16:creationId xmlns:a16="http://schemas.microsoft.com/office/drawing/2014/main" id="{D5EBD456-E87C-F30A-7505-47991CEF7A6F}"/>
              </a:ext>
            </a:extLst>
          </p:cNvPr>
          <p:cNvSpPr txBox="1"/>
          <p:nvPr/>
        </p:nvSpPr>
        <p:spPr>
          <a:xfrm>
            <a:off x="384971" y="2952482"/>
            <a:ext cx="2098797" cy="461665"/>
          </a:xfrm>
          <a:prstGeom prst="rect">
            <a:avLst/>
          </a:prstGeom>
          <a:noFill/>
        </p:spPr>
        <p:txBody>
          <a:bodyPr wrap="square">
            <a:spAutoFit/>
          </a:bodyPr>
          <a:lstStyle/>
          <a:p>
            <a:pPr algn="l"/>
            <a:r>
              <a:rPr lang="en-GB" sz="800" b="1" i="0" u="none" strike="noStrike" baseline="0" dirty="0">
                <a:solidFill>
                  <a:srgbClr val="1A1A18"/>
                </a:solidFill>
                <a:latin typeface="Gotham-Bold" pitchFamily="50" charset="0"/>
              </a:rPr>
              <a:t>LANGUAGE </a:t>
            </a:r>
            <a:r>
              <a:rPr lang="en-GB" sz="800" b="0" i="0" u="none" strike="noStrike" baseline="0" dirty="0">
                <a:solidFill>
                  <a:srgbClr val="1A1A18"/>
                </a:solidFill>
                <a:latin typeface="Gotham-Book" pitchFamily="50" charset="0"/>
              </a:rPr>
              <a:t>German</a:t>
            </a:r>
          </a:p>
          <a:p>
            <a:pPr algn="l"/>
            <a:r>
              <a:rPr lang="en-GB" sz="800" b="1" i="0" u="none" strike="noStrike" baseline="0" dirty="0">
                <a:solidFill>
                  <a:srgbClr val="1A1A18"/>
                </a:solidFill>
                <a:latin typeface="Gotham-Bold" pitchFamily="50" charset="0"/>
              </a:rPr>
              <a:t>USER INTERFACE </a:t>
            </a:r>
            <a:r>
              <a:rPr lang="en-GB" sz="800" b="0" i="0" u="none" strike="noStrike" baseline="0" dirty="0">
                <a:solidFill>
                  <a:srgbClr val="1A1A18"/>
                </a:solidFill>
                <a:latin typeface="Gotham-Book" pitchFamily="50" charset="0"/>
              </a:rPr>
              <a:t>English, German</a:t>
            </a:r>
          </a:p>
          <a:p>
            <a:pPr algn="l"/>
            <a:r>
              <a:rPr lang="en-GB" sz="800" b="1" i="0" u="none" strike="noStrike" baseline="0" dirty="0">
                <a:solidFill>
                  <a:srgbClr val="1A1A18"/>
                </a:solidFill>
                <a:latin typeface="Gotham-Bold" pitchFamily="50" charset="0"/>
              </a:rPr>
              <a:t>UPDATE FREQUENCY </a:t>
            </a:r>
            <a:r>
              <a:rPr lang="en-GB" sz="800" b="0" i="0" u="none" strike="noStrike" baseline="0" dirty="0">
                <a:solidFill>
                  <a:srgbClr val="1A1A18"/>
                </a:solidFill>
                <a:latin typeface="Gotham-Book" pitchFamily="50" charset="0"/>
              </a:rPr>
              <a:t>Twice a year</a:t>
            </a:r>
            <a:endParaRPr lang="en-GB" dirty="0"/>
          </a:p>
        </p:txBody>
      </p:sp>
      <p:pic>
        <p:nvPicPr>
          <p:cNvPr id="22530" name="Picture 2" descr="Byzantinische Bibliographie Online">
            <a:extLst>
              <a:ext uri="{FF2B5EF4-FFF2-40B4-BE49-F238E27FC236}">
                <a16:creationId xmlns:a16="http://schemas.microsoft.com/office/drawing/2014/main" id="{713F4193-2880-72A7-DC44-EF1776A51B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027393"/>
            <a:ext cx="1809042" cy="1809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4613208"/>
      </p:ext>
    </p:extLst>
  </p:cSld>
  <p:clrMapOvr>
    <a:masterClrMapping/>
  </p:clrMapOvr>
</p:sld>
</file>

<file path=ppt/theme/theme1.xml><?xml version="1.0" encoding="utf-8"?>
<a:theme xmlns:a="http://schemas.openxmlformats.org/drawingml/2006/main" name="TITLE LAYOUTS">
  <a:themeElements>
    <a:clrScheme name="DeGruyter Farben">
      <a:dk1>
        <a:srgbClr val="2B2B2E"/>
      </a:dk1>
      <a:lt1>
        <a:sysClr val="window" lastClr="FFFFFF"/>
      </a:lt1>
      <a:dk2>
        <a:srgbClr val="44546A"/>
      </a:dk2>
      <a:lt2>
        <a:srgbClr val="E7E6E6"/>
      </a:lt2>
      <a:accent1>
        <a:srgbClr val="008AD8"/>
      </a:accent1>
      <a:accent2>
        <a:srgbClr val="FFB81C"/>
      </a:accent2>
      <a:accent3>
        <a:srgbClr val="8A8B8A"/>
      </a:accent3>
      <a:accent4>
        <a:srgbClr val="007596"/>
      </a:accent4>
      <a:accent5>
        <a:srgbClr val="5B9BD5"/>
      </a:accent5>
      <a:accent6>
        <a:srgbClr val="70AD47"/>
      </a:accent6>
      <a:hlink>
        <a:srgbClr val="0563C1"/>
      </a:hlink>
      <a:folHlink>
        <a:srgbClr val="954F72"/>
      </a:folHlink>
    </a:clrScheme>
    <a:fontScheme name="Benutzerdefiniert 2">
      <a:majorFont>
        <a:latin typeface="GothamBold"/>
        <a:ea typeface=""/>
        <a:cs typeface=""/>
      </a:majorFont>
      <a:minorFont>
        <a:latin typeface="Gotham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PECIAL LAYOUTS">
  <a:themeElements>
    <a:clrScheme name="DeGruyter Farben">
      <a:dk1>
        <a:srgbClr val="2B2B2E"/>
      </a:dk1>
      <a:lt1>
        <a:sysClr val="window" lastClr="FFFFFF"/>
      </a:lt1>
      <a:dk2>
        <a:srgbClr val="44546A"/>
      </a:dk2>
      <a:lt2>
        <a:srgbClr val="E7E6E6"/>
      </a:lt2>
      <a:accent1>
        <a:srgbClr val="008AD8"/>
      </a:accent1>
      <a:accent2>
        <a:srgbClr val="FFB81C"/>
      </a:accent2>
      <a:accent3>
        <a:srgbClr val="8A8B8A"/>
      </a:accent3>
      <a:accent4>
        <a:srgbClr val="007596"/>
      </a:accent4>
      <a:accent5>
        <a:srgbClr val="5B9BD5"/>
      </a:accent5>
      <a:accent6>
        <a:srgbClr val="70AD47"/>
      </a:accent6>
      <a:hlink>
        <a:srgbClr val="0563C1"/>
      </a:hlink>
      <a:folHlink>
        <a:srgbClr val="954F72"/>
      </a:folHlink>
    </a:clrScheme>
    <a:fontScheme name="Benutzerdefiniert 2">
      <a:majorFont>
        <a:latin typeface="GothamBold"/>
        <a:ea typeface=""/>
        <a:cs typeface=""/>
      </a:majorFont>
      <a:minorFont>
        <a:latin typeface="Gotham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QUOTES">
  <a:themeElements>
    <a:clrScheme name="DeGruyter Farben">
      <a:dk1>
        <a:srgbClr val="2B2B2E"/>
      </a:dk1>
      <a:lt1>
        <a:sysClr val="window" lastClr="FFFFFF"/>
      </a:lt1>
      <a:dk2>
        <a:srgbClr val="44546A"/>
      </a:dk2>
      <a:lt2>
        <a:srgbClr val="E7E6E6"/>
      </a:lt2>
      <a:accent1>
        <a:srgbClr val="008AD8"/>
      </a:accent1>
      <a:accent2>
        <a:srgbClr val="FFB81C"/>
      </a:accent2>
      <a:accent3>
        <a:srgbClr val="8A8B8A"/>
      </a:accent3>
      <a:accent4>
        <a:srgbClr val="007596"/>
      </a:accent4>
      <a:accent5>
        <a:srgbClr val="5B9BD5"/>
      </a:accent5>
      <a:accent6>
        <a:srgbClr val="70AD47"/>
      </a:accent6>
      <a:hlink>
        <a:srgbClr val="0563C1"/>
      </a:hlink>
      <a:folHlink>
        <a:srgbClr val="954F72"/>
      </a:folHlink>
    </a:clrScheme>
    <a:fontScheme name="Benutzerdefiniert 3">
      <a:majorFont>
        <a:latin typeface="Times LT Std Semibold"/>
        <a:ea typeface=""/>
        <a:cs typeface=""/>
      </a:majorFont>
      <a:minorFont>
        <a:latin typeface="Gotham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XT | BULLETS | IMAGES LAYOUTS">
  <a:themeElements>
    <a:clrScheme name="DeGruyter Farben">
      <a:dk1>
        <a:srgbClr val="2B2B2E"/>
      </a:dk1>
      <a:lt1>
        <a:sysClr val="window" lastClr="FFFFFF"/>
      </a:lt1>
      <a:dk2>
        <a:srgbClr val="44546A"/>
      </a:dk2>
      <a:lt2>
        <a:srgbClr val="E7E6E6"/>
      </a:lt2>
      <a:accent1>
        <a:srgbClr val="008AD8"/>
      </a:accent1>
      <a:accent2>
        <a:srgbClr val="FFB81C"/>
      </a:accent2>
      <a:accent3>
        <a:srgbClr val="8A8B8A"/>
      </a:accent3>
      <a:accent4>
        <a:srgbClr val="007596"/>
      </a:accent4>
      <a:accent5>
        <a:srgbClr val="5B9BD5"/>
      </a:accent5>
      <a:accent6>
        <a:srgbClr val="70AD47"/>
      </a:accent6>
      <a:hlink>
        <a:srgbClr val="0563C1"/>
      </a:hlink>
      <a:folHlink>
        <a:srgbClr val="954F72"/>
      </a:folHlink>
    </a:clrScheme>
    <a:fontScheme name="Benutzerdefiniert 2">
      <a:majorFont>
        <a:latin typeface="GothamBold"/>
        <a:ea typeface=""/>
        <a:cs typeface=""/>
      </a:majorFont>
      <a:minorFont>
        <a:latin typeface="Gotham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dirty="0" smtClean="0">
            <a:latin typeface="GothamBook" pitchFamily="50"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LOSING CHARTS">
  <a:themeElements>
    <a:clrScheme name="DeGruyter Farben">
      <a:dk1>
        <a:srgbClr val="2B2B2E"/>
      </a:dk1>
      <a:lt1>
        <a:sysClr val="window" lastClr="FFFFFF"/>
      </a:lt1>
      <a:dk2>
        <a:srgbClr val="44546A"/>
      </a:dk2>
      <a:lt2>
        <a:srgbClr val="E7E6E6"/>
      </a:lt2>
      <a:accent1>
        <a:srgbClr val="008AD8"/>
      </a:accent1>
      <a:accent2>
        <a:srgbClr val="FFB81C"/>
      </a:accent2>
      <a:accent3>
        <a:srgbClr val="8A8B8A"/>
      </a:accent3>
      <a:accent4>
        <a:srgbClr val="007596"/>
      </a:accent4>
      <a:accent5>
        <a:srgbClr val="5B9BD5"/>
      </a:accent5>
      <a:accent6>
        <a:srgbClr val="70AD47"/>
      </a:accent6>
      <a:hlink>
        <a:srgbClr val="0563C1"/>
      </a:hlink>
      <a:folHlink>
        <a:srgbClr val="954F72"/>
      </a:folHlink>
    </a:clrScheme>
    <a:fontScheme name="Benutzerdefiniert 2">
      <a:majorFont>
        <a:latin typeface="GothamBold"/>
        <a:ea typeface=""/>
        <a:cs typeface=""/>
      </a:majorFont>
      <a:minorFont>
        <a:latin typeface="Gotham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8442</Words>
  <Application>Microsoft Office PowerPoint</Application>
  <PresentationFormat>On-screen Show (16:9)</PresentationFormat>
  <Paragraphs>730</Paragraphs>
  <Slides>51</Slides>
  <Notes>1</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51</vt:i4>
      </vt:variant>
    </vt:vector>
  </HeadingPairs>
  <TitlesOfParts>
    <vt:vector size="69" baseType="lpstr">
      <vt:lpstr>Gotham-Book</vt:lpstr>
      <vt:lpstr>Gotham-Bold</vt:lpstr>
      <vt:lpstr>GothamMedium</vt:lpstr>
      <vt:lpstr>Arial</vt:lpstr>
      <vt:lpstr>Gotham Light</vt:lpstr>
      <vt:lpstr>Gotham Bold</vt:lpstr>
      <vt:lpstr>Times LT Std Semibold</vt:lpstr>
      <vt:lpstr>Gotham Medium</vt:lpstr>
      <vt:lpstr>Gotham Book</vt:lpstr>
      <vt:lpstr>Calibri</vt:lpstr>
      <vt:lpstr>GothamLight</vt:lpstr>
      <vt:lpstr>GothamBook</vt:lpstr>
      <vt:lpstr>GothamBold</vt:lpstr>
      <vt:lpstr>TITLE LAYOUTS</vt:lpstr>
      <vt:lpstr>SPECIAL LAYOUTS</vt:lpstr>
      <vt:lpstr>QUOTES</vt:lpstr>
      <vt:lpstr>TEXT | BULLETS | IMAGES LAYOUTS</vt:lpstr>
      <vt:lpstr>CLOSING CHARTS</vt:lpstr>
      <vt:lpstr>De Gruyter Databases 2023</vt:lpstr>
      <vt:lpstr>PowerPoint Presentation</vt:lpstr>
      <vt:lpstr>De Gruyter Databases 2023  Architecture and Design </vt:lpstr>
      <vt:lpstr>PowerPoint Presentation</vt:lpstr>
      <vt:lpstr>De Gruyter Databases 2023  Arts </vt:lpstr>
      <vt:lpstr>PowerPoint Presentation</vt:lpstr>
      <vt:lpstr>De Gruyter Databases 2023  Classical and Ancient Near Eastern Studies </vt:lpstr>
      <vt:lpstr>PowerPoint Presentation</vt:lpstr>
      <vt:lpstr>PowerPoint Presentation</vt:lpstr>
      <vt:lpstr>PowerPoint Presentation</vt:lpstr>
      <vt:lpstr>PowerPoint Presentation</vt:lpstr>
      <vt:lpstr>De Gruyter Databases 2023  History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 Gruyter Databases 2023  Jewish Studies </vt:lpstr>
      <vt:lpstr>PowerPoint Presentation</vt:lpstr>
      <vt:lpstr>PowerPoint Presentation</vt:lpstr>
      <vt:lpstr>PowerPoint Presentation</vt:lpstr>
      <vt:lpstr>PowerPoint Presentation</vt:lpstr>
      <vt:lpstr>De Gruyter Databases 2023  Linguistics and Semiotics </vt:lpstr>
      <vt:lpstr>PowerPoint Presentation</vt:lpstr>
      <vt:lpstr>PowerPoint Presentation</vt:lpstr>
      <vt:lpstr>PowerPoint Presentation</vt:lpstr>
      <vt:lpstr>PowerPoint Presentation</vt:lpstr>
      <vt:lpstr>De Gruyter Databases 2023  Literary Studies </vt:lpstr>
      <vt:lpstr>PowerPoint Presentation</vt:lpstr>
      <vt:lpstr>PowerPoint Presentation</vt:lpstr>
      <vt:lpstr>PowerPoint Presentation</vt:lpstr>
      <vt:lpstr>PowerPoint Presentation</vt:lpstr>
      <vt:lpstr>PowerPoint Presentation</vt:lpstr>
      <vt:lpstr>De Gruyter Databases 2023  Medicine </vt:lpstr>
      <vt:lpstr>PowerPoint Presentation</vt:lpstr>
      <vt:lpstr>De Gruyter Databases 2023  Philosophy  </vt:lpstr>
      <vt:lpstr>PowerPoint Presentation</vt:lpstr>
      <vt:lpstr>De Gruyter Databases 2023  Theology and Religious Studies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
  <cp:lastModifiedBy/>
  <cp:revision>444</cp:revision>
  <cp:lastPrinted>2021-08-18T08:39:16Z</cp:lastPrinted>
  <dcterms:created xsi:type="dcterms:W3CDTF">2017-05-15T08:24:53Z</dcterms:created>
  <dcterms:modified xsi:type="dcterms:W3CDTF">2023-06-13T16:43:15Z</dcterms:modified>
</cp:coreProperties>
</file>